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257" r:id="rId3"/>
    <p:sldId id="322" r:id="rId4"/>
    <p:sldId id="323" r:id="rId5"/>
    <p:sldId id="395" r:id="rId6"/>
    <p:sldId id="367" r:id="rId7"/>
    <p:sldId id="327" r:id="rId8"/>
    <p:sldId id="396" r:id="rId9"/>
    <p:sldId id="398" r:id="rId10"/>
    <p:sldId id="373" r:id="rId11"/>
    <p:sldId id="387" r:id="rId12"/>
    <p:sldId id="383" r:id="rId13"/>
    <p:sldId id="389" r:id="rId14"/>
    <p:sldId id="375" r:id="rId15"/>
    <p:sldId id="328" r:id="rId16"/>
    <p:sldId id="334" r:id="rId17"/>
    <p:sldId id="376" r:id="rId18"/>
    <p:sldId id="385" r:id="rId19"/>
    <p:sldId id="359" r:id="rId20"/>
    <p:sldId id="335" r:id="rId21"/>
    <p:sldId id="360" r:id="rId22"/>
    <p:sldId id="340" r:id="rId23"/>
    <p:sldId id="346" r:id="rId24"/>
    <p:sldId id="377" r:id="rId25"/>
    <p:sldId id="361" r:id="rId26"/>
    <p:sldId id="336" r:id="rId27"/>
    <p:sldId id="362" r:id="rId28"/>
    <p:sldId id="358" r:id="rId29"/>
    <p:sldId id="337" r:id="rId30"/>
    <p:sldId id="348" r:id="rId31"/>
    <p:sldId id="390" r:id="rId32"/>
    <p:sldId id="399" r:id="rId33"/>
    <p:sldId id="400" r:id="rId34"/>
    <p:sldId id="363" r:id="rId35"/>
    <p:sldId id="338" r:id="rId36"/>
    <p:sldId id="349" r:id="rId37"/>
    <p:sldId id="391" r:id="rId38"/>
    <p:sldId id="380" r:id="rId39"/>
    <p:sldId id="364" r:id="rId40"/>
    <p:sldId id="330" r:id="rId41"/>
    <p:sldId id="331" r:id="rId42"/>
    <p:sldId id="333" r:id="rId43"/>
    <p:sldId id="332" r:id="rId44"/>
    <p:sldId id="365" r:id="rId45"/>
    <p:sldId id="339" r:id="rId46"/>
    <p:sldId id="342" r:id="rId47"/>
    <p:sldId id="343" r:id="rId48"/>
    <p:sldId id="344" r:id="rId49"/>
    <p:sldId id="392" r:id="rId50"/>
    <p:sldId id="368" r:id="rId51"/>
    <p:sldId id="369" r:id="rId52"/>
    <p:sldId id="354" r:id="rId53"/>
    <p:sldId id="356" r:id="rId54"/>
    <p:sldId id="353" r:id="rId55"/>
    <p:sldId id="393" r:id="rId56"/>
    <p:sldId id="370" r:id="rId57"/>
    <p:sldId id="355" r:id="rId58"/>
    <p:sldId id="379" r:id="rId59"/>
    <p:sldId id="394" r:id="rId60"/>
    <p:sldId id="378" r:id="rId61"/>
    <p:sldId id="371" r:id="rId62"/>
    <p:sldId id="366" r:id="rId63"/>
    <p:sldId id="325" r:id="rId64"/>
    <p:sldId id="397" r:id="rId65"/>
    <p:sldId id="284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A50420A-2791-47F6-A4A1-82D7E22D1FA3}">
          <p14:sldIdLst>
            <p14:sldId id="256"/>
            <p14:sldId id="257"/>
            <p14:sldId id="322"/>
            <p14:sldId id="323"/>
            <p14:sldId id="395"/>
            <p14:sldId id="367"/>
            <p14:sldId id="327"/>
            <p14:sldId id="396"/>
            <p14:sldId id="398"/>
            <p14:sldId id="373"/>
            <p14:sldId id="387"/>
            <p14:sldId id="383"/>
            <p14:sldId id="389"/>
            <p14:sldId id="375"/>
            <p14:sldId id="328"/>
            <p14:sldId id="334"/>
            <p14:sldId id="376"/>
            <p14:sldId id="385"/>
            <p14:sldId id="359"/>
            <p14:sldId id="335"/>
            <p14:sldId id="360"/>
            <p14:sldId id="340"/>
            <p14:sldId id="346"/>
            <p14:sldId id="377"/>
            <p14:sldId id="361"/>
            <p14:sldId id="336"/>
            <p14:sldId id="362"/>
            <p14:sldId id="358"/>
            <p14:sldId id="337"/>
            <p14:sldId id="348"/>
            <p14:sldId id="390"/>
            <p14:sldId id="399"/>
            <p14:sldId id="400"/>
            <p14:sldId id="363"/>
            <p14:sldId id="338"/>
            <p14:sldId id="349"/>
            <p14:sldId id="391"/>
            <p14:sldId id="380"/>
            <p14:sldId id="364"/>
            <p14:sldId id="330"/>
            <p14:sldId id="331"/>
            <p14:sldId id="333"/>
            <p14:sldId id="332"/>
            <p14:sldId id="365"/>
            <p14:sldId id="339"/>
            <p14:sldId id="342"/>
            <p14:sldId id="343"/>
            <p14:sldId id="344"/>
            <p14:sldId id="392"/>
            <p14:sldId id="368"/>
            <p14:sldId id="369"/>
            <p14:sldId id="354"/>
            <p14:sldId id="356"/>
            <p14:sldId id="353"/>
            <p14:sldId id="393"/>
            <p14:sldId id="370"/>
            <p14:sldId id="355"/>
            <p14:sldId id="379"/>
            <p14:sldId id="394"/>
            <p14:sldId id="378"/>
            <p14:sldId id="371"/>
            <p14:sldId id="366"/>
            <p14:sldId id="325"/>
            <p14:sldId id="397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F4F786-A592-4BF6-919A-F6311DC031B4}" v="34" dt="2018-09-30T02:45:43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3002" autoAdjust="0"/>
  </p:normalViewPr>
  <p:slideViewPr>
    <p:cSldViewPr snapToGrid="0" snapToObjects="1">
      <p:cViewPr varScale="1">
        <p:scale>
          <a:sx n="62" d="100"/>
          <a:sy n="62" d="100"/>
        </p:scale>
        <p:origin x="163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32CB6-B1D4-4ADB-B340-5C6CE718BDD5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580C5-A4BE-4154-9BE9-6C52E9724F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3884613" y="8685212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21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165FF-6681-4237-8940-AAF7A97E7A1D}" type="datetimeFigureOut">
              <a:rPr lang="en-US" smtClean="0"/>
              <a:t>9/29/2018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3362F-1D4D-49AC-84CB-793CF5F96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93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94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81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1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0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70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94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9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90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96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5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39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5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72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47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63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78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81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2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39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296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0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0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32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76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446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672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786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308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920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38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69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783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108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97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101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318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676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65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7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794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884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373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181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755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071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828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533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831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315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131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17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815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6111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079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3362F-1D4D-49AC-84CB-793CF5F9600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1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47"/>
            <a:ext cx="9143999" cy="59607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408" y="516685"/>
            <a:ext cx="8203153" cy="147002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1907341"/>
            <a:ext cx="7925349" cy="17526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197614"/>
            <a:ext cx="773079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50847" y="6197614"/>
            <a:ext cx="1855816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3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charset="2"/>
              <a:buChar char="§"/>
              <a:defRPr>
                <a:solidFill>
                  <a:srgbClr val="474947"/>
                </a:solidFill>
              </a:defRPr>
            </a:lvl2pPr>
            <a:lvl3pPr marL="11430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3pPr>
            <a:lvl4pPr marL="16002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4pPr>
            <a:lvl5pPr marL="2057400" indent="-228600">
              <a:buFont typeface="Wingdings" charset="2"/>
              <a:buChar char="§"/>
              <a:defRPr>
                <a:solidFill>
                  <a:srgbClr val="4749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</a:t>
            </a:r>
            <a:r>
              <a:rPr lang="en-US" dirty="0" err="1"/>
              <a:t>SQLSatSD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‹#›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4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#</a:t>
            </a:r>
            <a:r>
              <a:rPr lang="en-US" dirty="0" err="1"/>
              <a:t>SQLSatSD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351059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#</a:t>
            </a:r>
            <a:r>
              <a:rPr lang="en-US" dirty="0" err="1"/>
              <a:t>SQLSatSD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98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22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18698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5500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224124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42B21B-2ADA-A040-A652-A7305E1B99FE}" type="datetimeFigureOut">
              <a:rPr lang="en-US" smtClean="0"/>
              <a:pPr/>
              <a:t>9/29/2018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536576" y="1299672"/>
            <a:ext cx="86868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73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</p:spTree>
    <p:extLst>
      <p:ext uri="{BB962C8B-B14F-4D97-AF65-F5344CB8AC3E}">
        <p14:creationId xmlns:p14="http://schemas.microsoft.com/office/powerpoint/2010/main" val="407275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28" y="6072791"/>
            <a:ext cx="9143995" cy="7951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6329" y="6286903"/>
            <a:ext cx="851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0114" y="6286903"/>
            <a:ext cx="3153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#</a:t>
            </a:r>
            <a:r>
              <a:rPr lang="en-US" dirty="0" err="1"/>
              <a:t>SQLSatSD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87FD5303-69AD-2E4D-B18B-E5EED0F0A60B}" type="slidenum">
              <a:rPr lang="en-US" smtClean="0"/>
              <a:pPr/>
              <a:t>‹#›</a:t>
            </a:fld>
            <a:r>
              <a:rPr lang="en-US" dirty="0"/>
              <a:t>  | 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60044" y="1220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DE7FD0-973E-4FEC-96F5-AB6303ED501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802024" y="6261503"/>
            <a:ext cx="249555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steverezhen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image:ambox_warning_psycho.gif?uselang=it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file:///C:\Users\PDGADMIN\OneDrive\My%20PASS%20Presentations\IS_Malibu\IS_Malibu\Pkg_Databases.dts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lacity.org/A-Prosperous-City/Building-and-Safety-Permit-Information/yv23-pmw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lacity.org/A-Prosperous-City/Building-and-Safety-Permit-Information/yv23-pmwf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lacity.org/A-Prosperous-City/Building-and-Safety-Permit-Information/yv23-pmwf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hyperlink" Target="https://www.linkedin.com/in/steverezhener" TargetMode="External"/><Relationship Id="rId7" Type="http://schemas.openxmlformats.org/officeDocument/2006/relationships/image" Target="../media/image8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hyperlink" Target="https://speakerrate.com/speakers/17859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310" y="597500"/>
            <a:ext cx="8780206" cy="1470025"/>
          </a:xfrm>
        </p:spPr>
        <p:txBody>
          <a:bodyPr/>
          <a:lstStyle/>
          <a:p>
            <a:r>
              <a:rPr lang="en-US"/>
              <a:t>Let’s Get Started!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408" y="2067525"/>
            <a:ext cx="7925349" cy="1752600"/>
          </a:xfrm>
        </p:spPr>
        <p:txBody>
          <a:bodyPr>
            <a:normAutofit/>
          </a:bodyPr>
          <a:lstStyle/>
          <a:p>
            <a:r>
              <a:rPr lang="en-US" dirty="0"/>
              <a:t>Welcome to 2018 SQL Saturday in San Diego</a:t>
            </a:r>
          </a:p>
          <a:p>
            <a:r>
              <a:rPr lang="en-US" dirty="0"/>
              <a:t>Steve Rezhener</a:t>
            </a:r>
          </a:p>
        </p:txBody>
      </p:sp>
    </p:spTree>
    <p:extLst>
      <p:ext uri="{BB962C8B-B14F-4D97-AF65-F5344CB8AC3E}">
        <p14:creationId xmlns:p14="http://schemas.microsoft.com/office/powerpoint/2010/main" val="326067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Data Therapist, Husband, and Father of 2</a:t>
            </a:r>
          </a:p>
          <a:p>
            <a:r>
              <a:rPr lang="en-US" dirty="0"/>
              <a:t>13+ yrs. in a SQL Server field</a:t>
            </a:r>
          </a:p>
          <a:p>
            <a:r>
              <a:rPr lang="en-US" dirty="0"/>
              <a:t>MCITP SQL Server 2005/2008, MBA</a:t>
            </a:r>
          </a:p>
          <a:p>
            <a:r>
              <a:rPr lang="en-US" dirty="0"/>
              <a:t>SQL Malibu (join us remotely)</a:t>
            </a:r>
          </a:p>
          <a:p>
            <a:r>
              <a:rPr lang="en-US" dirty="0"/>
              <a:t>SQL Saturday in LA Organizer</a:t>
            </a:r>
          </a:p>
          <a:p>
            <a:r>
              <a:rPr lang="en-US" dirty="0"/>
              <a:t>LA SQL Boot Camp</a:t>
            </a:r>
          </a:p>
          <a:p>
            <a:r>
              <a:rPr lang="en-US" dirty="0" err="1"/>
              <a:t>CozyRoc</a:t>
            </a:r>
            <a:r>
              <a:rPr lang="en-US" dirty="0"/>
              <a:t>-Star</a:t>
            </a:r>
          </a:p>
          <a:p>
            <a:r>
              <a:rPr lang="en-US" dirty="0" err="1"/>
              <a:t>MelissaData</a:t>
            </a:r>
            <a:r>
              <a:rPr lang="en-US" dirty="0"/>
              <a:t> MVP</a:t>
            </a:r>
          </a:p>
          <a:p>
            <a:pPr marL="5715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Email: steve.rezhener@hotmail.com</a:t>
            </a:r>
          </a:p>
          <a:p>
            <a:r>
              <a:rPr lang="en-US" dirty="0"/>
              <a:t>Twitter: @</a:t>
            </a:r>
            <a:r>
              <a:rPr lang="en-US" dirty="0" err="1"/>
              <a:t>SteveRezhener</a:t>
            </a:r>
            <a:endParaRPr lang="en-US" dirty="0"/>
          </a:p>
          <a:p>
            <a:r>
              <a:rPr lang="en-US" dirty="0"/>
              <a:t>LinkedIn: </a:t>
            </a:r>
            <a:r>
              <a:rPr lang="en-US" dirty="0">
                <a:hlinkClick r:id="rId3"/>
              </a:rPr>
              <a:t>https://www.linkedin.com/in/steverezhener/</a:t>
            </a:r>
            <a:r>
              <a:rPr lang="en-US" dirty="0"/>
              <a:t> 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632028"/>
            <a:ext cx="4440725" cy="237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1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3912" y="6305524"/>
            <a:ext cx="5128591" cy="346504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88101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1974" y="238215"/>
            <a:ext cx="8692026" cy="1325563"/>
          </a:xfrm>
        </p:spPr>
        <p:txBody>
          <a:bodyPr>
            <a:normAutofit/>
          </a:bodyPr>
          <a:lstStyle/>
          <a:p>
            <a:r>
              <a:rPr lang="en-US" dirty="0"/>
              <a:t>Please Support Our Sponsors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23" y="1285056"/>
            <a:ext cx="85031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SQL Saturday in San Diego is made possible with the generous support of these sponsors.  </a:t>
            </a:r>
          </a:p>
          <a:p>
            <a:pPr algn="ctr"/>
            <a:r>
              <a:rPr lang="en-US" sz="1200" dirty="0"/>
              <a:t>You can support them by opting-in and visiting them in the sponsor area</a:t>
            </a:r>
            <a:r>
              <a:rPr lang="en-US" sz="1400" dirty="0"/>
              <a:t>.</a:t>
            </a:r>
            <a:endParaRPr lang="en-US" dirty="0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666" y="2930226"/>
            <a:ext cx="2244990" cy="538164"/>
          </a:xfrm>
          <a:prstGeom prst="rect">
            <a:avLst/>
          </a:prstGeom>
        </p:spPr>
      </p:pic>
      <p:pic>
        <p:nvPicPr>
          <p:cNvPr id="44" name="Picture 15">
            <a:extLst>
              <a:ext uri="{FF2B5EF4-FFF2-40B4-BE49-F238E27FC236}">
                <a16:creationId xmlns:a16="http://schemas.microsoft.com/office/drawing/2014/main" id="{E459BD75-FE2C-44B8-A476-6FD0B1A85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806" y="1900988"/>
            <a:ext cx="1986355" cy="7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sign in the dark&#10;&#10;Description generated with very high confidence">
            <a:extLst>
              <a:ext uri="{FF2B5EF4-FFF2-40B4-BE49-F238E27FC236}">
                <a16:creationId xmlns:a16="http://schemas.microsoft.com/office/drawing/2014/main" id="{71B70CB2-6CA3-45E8-8F75-308188997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864" y="3907364"/>
            <a:ext cx="2292529" cy="711475"/>
          </a:xfrm>
          <a:prstGeom prst="rect">
            <a:avLst/>
          </a:prstGeom>
        </p:spPr>
      </p:pic>
      <p:pic>
        <p:nvPicPr>
          <p:cNvPr id="12" name="Picture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F910276D-6B0A-4300-BDBD-991CE5A8C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714" y="2938404"/>
            <a:ext cx="2714622" cy="542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E3894D-8A49-4702-9FD3-19F758EC89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51" y="2031071"/>
            <a:ext cx="2876156" cy="51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DCCEAF-DAF0-4A6F-9F9E-FC3667B79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696" y="1916250"/>
            <a:ext cx="1553664" cy="9002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BC12A7-E0E5-4C62-9889-03107F6B60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1402" y="4147522"/>
            <a:ext cx="2215923" cy="231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BC7E65-C80C-4677-9E5D-339A1557A7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4966" y="3922148"/>
            <a:ext cx="1827863" cy="7768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45F4AE-81E8-402D-ADDA-4626A8BA3B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8207" y="4954425"/>
            <a:ext cx="2228571" cy="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3217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192" y="290625"/>
            <a:ext cx="879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Regional Local User Groups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193" y="3842031"/>
            <a:ext cx="9316278" cy="21852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endParaRPr lang="en-US" sz="2000" u="sng" dirty="0"/>
          </a:p>
          <a:p>
            <a:pPr algn="ctr"/>
            <a:endParaRPr lang="en-US" dirty="0"/>
          </a:p>
          <a:p>
            <a:pPr algn="ctr"/>
            <a:r>
              <a:rPr lang="en-US" sz="900" dirty="0"/>
              <a:t>   </a:t>
            </a:r>
          </a:p>
          <a:p>
            <a:pPr algn="ctr"/>
            <a:endParaRPr lang="en-US" sz="900" dirty="0"/>
          </a:p>
          <a:p>
            <a:pPr algn="ctr"/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28193" y="1867335"/>
            <a:ext cx="8796624" cy="86177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1000" dirty="0"/>
              <a:t>   </a:t>
            </a:r>
          </a:p>
          <a:p>
            <a:pPr algn="ctr"/>
            <a:endParaRPr lang="en-US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521637"/>
              </p:ext>
            </p:extLst>
          </p:nvPr>
        </p:nvGraphicFramePr>
        <p:xfrm>
          <a:off x="383459" y="1394285"/>
          <a:ext cx="8416412" cy="450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06">
                  <a:extLst>
                    <a:ext uri="{9D8B030D-6E8A-4147-A177-3AD203B41FA5}">
                      <a16:colId xmlns:a16="http://schemas.microsoft.com/office/drawing/2014/main" val="677583034"/>
                    </a:ext>
                  </a:extLst>
                </a:gridCol>
                <a:gridCol w="4208206">
                  <a:extLst>
                    <a:ext uri="{9D8B030D-6E8A-4147-A177-3AD203B41FA5}">
                      <a16:colId xmlns:a16="http://schemas.microsoft.com/office/drawing/2014/main" val="1026632425"/>
                    </a:ext>
                  </a:extLst>
                </a:gridCol>
              </a:tblGrid>
              <a:tr h="3481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94064"/>
                  </a:ext>
                </a:extLst>
              </a:tr>
              <a:tr h="1202002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SQL Malibu User Group</a:t>
                      </a:r>
                    </a:p>
                    <a:p>
                      <a:pPr algn="ctr"/>
                      <a:r>
                        <a:rPr lang="en-US" sz="1600" kern="1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3rd Wednesday of each month</a:t>
                      </a:r>
                    </a:p>
                    <a:p>
                      <a:pPr algn="ctr"/>
                      <a:r>
                        <a:rPr lang="en-US" sz="1600" kern="1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sqlmalibu.pass.org</a:t>
                      </a:r>
                    </a:p>
                    <a:p>
                      <a:pPr algn="ctr"/>
                      <a:r>
                        <a:rPr lang="en-US" sz="1600" kern="1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Join us remotely!</a:t>
                      </a:r>
                      <a:endParaRPr lang="en-US" sz="16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L.A.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Thursday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of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each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odd</a:t>
                      </a:r>
                      <a:r>
                        <a:rPr lang="nl-NL" sz="16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nl-NL" sz="1600" dirty="0" err="1">
                          <a:solidFill>
                            <a:schemeClr val="dk1"/>
                          </a:solidFill>
                        </a:rPr>
                        <a:t>month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sql.la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35758"/>
                  </a:ext>
                </a:extLst>
              </a:tr>
              <a:tr h="128785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Los Angeles - Korean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Every Other Tuesday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sqlangeles.pass.org</a:t>
                      </a:r>
                      <a:endParaRPr lang="en-US" sz="1600" b="1" dirty="0">
                        <a:solidFill>
                          <a:schemeClr val="dk1"/>
                        </a:solidFill>
                      </a:endParaRPr>
                    </a:p>
                    <a:p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San Diego User Group</a:t>
                      </a:r>
                    </a:p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1st &amp; 3rd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  <a:r>
                        <a:rPr lang="nl-NL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r>
                        <a:rPr lang="nl-NL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sz="1600" u="sng" dirty="0" err="1">
                          <a:solidFill>
                            <a:schemeClr val="dk1"/>
                          </a:solidFill>
                        </a:rPr>
                        <a:t>sdsqlug</a:t>
                      </a:r>
                      <a:endParaRPr lang="en-US" sz="1600" u="sng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600" u="sng" dirty="0">
                          <a:solidFill>
                            <a:schemeClr val="dk1"/>
                          </a:solidFill>
                        </a:rPr>
                        <a:t>meetup.com/</a:t>
                      </a:r>
                      <a:r>
                        <a:rPr lang="en-US" sz="1600" u="sng" dirty="0" err="1">
                          <a:solidFill>
                            <a:schemeClr val="dk1"/>
                          </a:solidFill>
                        </a:rPr>
                        <a:t>sdsqlbig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18393"/>
                  </a:ext>
                </a:extLst>
              </a:tr>
              <a:tr h="151681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</a:rPr>
                        <a:t>Orange County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rd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Thursday of each month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bigpass.pass.org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Orange County Power BI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meetup.com/OC-Power-BI-User-Group/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Sacramento User Group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dk1"/>
                          </a:solidFill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 Wednesday of each month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dk1"/>
                          </a:solidFill>
                        </a:rPr>
                        <a:t>http://sac.pass.org/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29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65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057100"/>
              </p:ext>
            </p:extLst>
          </p:nvPr>
        </p:nvGraphicFramePr>
        <p:xfrm>
          <a:off x="383459" y="1394287"/>
          <a:ext cx="8416412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06">
                  <a:extLst>
                    <a:ext uri="{9D8B030D-6E8A-4147-A177-3AD203B41FA5}">
                      <a16:colId xmlns:a16="http://schemas.microsoft.com/office/drawing/2014/main" val="677583034"/>
                    </a:ext>
                  </a:extLst>
                </a:gridCol>
                <a:gridCol w="4208206">
                  <a:extLst>
                    <a:ext uri="{9D8B030D-6E8A-4147-A177-3AD203B41FA5}">
                      <a16:colId xmlns:a16="http://schemas.microsoft.com/office/drawing/2014/main" val="1026632425"/>
                    </a:ext>
                  </a:extLst>
                </a:gridCol>
              </a:tblGrid>
              <a:tr h="319411">
                <a:tc>
                  <a:txBody>
                    <a:bodyPr/>
                    <a:lstStyle/>
                    <a:p>
                      <a:r>
                        <a:rPr lang="en-US" dirty="0"/>
                        <a:t>2018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94064"/>
                  </a:ext>
                </a:extLst>
              </a:tr>
              <a:tr h="287469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San Diego (#802)</a:t>
                      </a:r>
                    </a:p>
                    <a:p>
                      <a:pPr algn="l"/>
                      <a:r>
                        <a:rPr lang="en-US" sz="160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When: September 22, 2018</a:t>
                      </a:r>
                    </a:p>
                    <a:p>
                      <a:pPr algn="l"/>
                      <a:r>
                        <a:rPr lang="en-US" sz="160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Where: University of California San Diego Extension in San Diego</a:t>
                      </a:r>
                      <a:endParaRPr lang="en-US" sz="16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Orange County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When: March-April 2019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Where: Golden West College in Huntington Beach</a:t>
                      </a:r>
                      <a:endParaRPr lang="en-US" sz="1600" b="1" dirty="0">
                        <a:solidFill>
                          <a:schemeClr val="dk1"/>
                        </a:solidFill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Los Angeles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When: June 2019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Where: Loyola Marymount University in Playa Vista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Sacramento</a:t>
                      </a:r>
                      <a:endParaRPr lang="en-US" sz="1400" b="1" dirty="0">
                        <a:solidFill>
                          <a:schemeClr val="dk1"/>
                        </a:solidFill>
                      </a:endParaRP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When: July 2019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Where: Sacramento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dk1"/>
                          </a:solidFill>
                        </a:rPr>
                        <a:t>San Diego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When: September 2019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Where: San Diego</a:t>
                      </a: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Silicon Valley</a:t>
                      </a:r>
                    </a:p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When: TBD</a:t>
                      </a:r>
                    </a:p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Where: Mountain View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035758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18393"/>
                  </a:ext>
                </a:extLst>
              </a:tr>
              <a:tr h="29279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029917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3217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192" y="290625"/>
            <a:ext cx="8796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Regional SQL Saturday events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193" y="1867335"/>
            <a:ext cx="8796624" cy="86177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1000" dirty="0"/>
              <a:t>   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438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SSIS and more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Love to hate it</a:t>
            </a:r>
          </a:p>
          <a:p>
            <a:pPr marL="0" indent="0">
              <a:buNone/>
            </a:pPr>
            <a:r>
              <a:rPr lang="en-US" sz="6600" dirty="0"/>
              <a:t>						OR </a:t>
            </a:r>
          </a:p>
          <a:p>
            <a:pPr marL="0" indent="0">
              <a:buNone/>
            </a:pPr>
            <a:r>
              <a:rPr lang="en-US" sz="6600" dirty="0"/>
              <a:t>Hate to love it!</a:t>
            </a:r>
          </a:p>
          <a:p>
            <a:pPr marL="0" indent="0">
              <a:buNone/>
            </a:pPr>
            <a:r>
              <a:rPr lang="en-US" sz="3200" dirty="0"/>
              <a:t>My SSIS Guru = Jamie Thompson</a:t>
            </a:r>
            <a:endParaRPr lang="en-US" sz="2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4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ETL/ELT basics</a:t>
            </a:r>
          </a:p>
          <a:p>
            <a:r>
              <a:rPr lang="en-US" sz="3600" dirty="0"/>
              <a:t>ETL software</a:t>
            </a:r>
          </a:p>
          <a:p>
            <a:r>
              <a:rPr lang="en-US" sz="3600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Test-drive a Raw File feature</a:t>
            </a:r>
          </a:p>
          <a:p>
            <a:r>
              <a:rPr lang="en-US" sz="3600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03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ETL Basics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BB7F15-68BE-4F95-AD91-B04AA020690F}"/>
              </a:ext>
            </a:extLst>
          </p:cNvPr>
          <p:cNvSpPr txBox="1"/>
          <p:nvPr/>
        </p:nvSpPr>
        <p:spPr>
          <a:xfrm>
            <a:off x="563166" y="4947050"/>
            <a:ext cx="3138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 – get the data out</a:t>
            </a:r>
          </a:p>
          <a:p>
            <a:r>
              <a:rPr lang="en-US" dirty="0"/>
              <a:t>Load – load the data</a:t>
            </a:r>
          </a:p>
          <a:p>
            <a:r>
              <a:rPr lang="en-US" dirty="0"/>
              <a:t>Transform – change the data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111D33-6DD7-4B52-BD55-5AC59F30C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66" y="1525420"/>
            <a:ext cx="70866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4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Basics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BB7F15-68BE-4F95-AD91-B04AA020690F}"/>
              </a:ext>
            </a:extLst>
          </p:cNvPr>
          <p:cNvSpPr txBox="1"/>
          <p:nvPr/>
        </p:nvSpPr>
        <p:spPr>
          <a:xfrm>
            <a:off x="563166" y="4947050"/>
            <a:ext cx="31384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 – get the data out</a:t>
            </a:r>
          </a:p>
          <a:p>
            <a:r>
              <a:rPr lang="en-US" dirty="0"/>
              <a:t>Transform – change the data</a:t>
            </a:r>
          </a:p>
          <a:p>
            <a:r>
              <a:rPr lang="en-US" dirty="0"/>
              <a:t>Load – load the data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4E16B3-1E81-42A0-91FA-F7D9FCBF7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66" y="1593172"/>
            <a:ext cx="735330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4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ETL/ELT basics</a:t>
            </a:r>
          </a:p>
          <a:p>
            <a:r>
              <a:rPr lang="en-US" sz="3600" dirty="0"/>
              <a:t>ETL software</a:t>
            </a:r>
          </a:p>
          <a:p>
            <a:r>
              <a:rPr lang="en-US" sz="3600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Test-drive a Raw File feature</a:t>
            </a:r>
          </a:p>
          <a:p>
            <a:r>
              <a:rPr lang="en-US" sz="3600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83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D6B1-1010-41AC-A9C4-C58E83A2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ETL software – The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438BD-1B37-4FFD-AAA9-AF0B4A9A1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65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Orchestrate moving data from A to B and/or transform with minimum coding </a:t>
            </a:r>
          </a:p>
          <a:p>
            <a:pPr marL="0" indent="0">
              <a:buNone/>
            </a:pPr>
            <a:r>
              <a:rPr lang="en-US" sz="2000" b="1" dirty="0"/>
              <a:t>Example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FDD8A-CBEC-461A-B25E-238F2CB0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53E43-7951-4433-BB1D-DE437DC0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5F3BE246-F3E3-4AC8-8BBF-88634B316A1C}"/>
              </a:ext>
            </a:extLst>
          </p:cNvPr>
          <p:cNvSpPr/>
          <p:nvPr/>
        </p:nvSpPr>
        <p:spPr>
          <a:xfrm>
            <a:off x="6469476" y="2643724"/>
            <a:ext cx="2107250" cy="105289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IIS Logs</a:t>
            </a:r>
          </a:p>
          <a:p>
            <a:pPr algn="ctr"/>
            <a:r>
              <a:rPr lang="en-US" dirty="0"/>
              <a:t>Database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79E60BD-0743-4F42-ABE7-DD2964F4CAA4}"/>
              </a:ext>
            </a:extLst>
          </p:cNvPr>
          <p:cNvSpPr/>
          <p:nvPr/>
        </p:nvSpPr>
        <p:spPr>
          <a:xfrm>
            <a:off x="5709198" y="2922968"/>
            <a:ext cx="715183" cy="6715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5AD984-D4B9-4015-BF96-C3AF27CB2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0" y="2512521"/>
            <a:ext cx="3106900" cy="1206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16A133-1B4B-4913-9E6B-3B378A057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599" y="3991110"/>
            <a:ext cx="4896687" cy="1369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25AA13-84E2-4B92-A723-184F6E03C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987" y="4214277"/>
            <a:ext cx="918738" cy="1239228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E922409E-BB60-4951-8878-FAC33A15E136}"/>
              </a:ext>
            </a:extLst>
          </p:cNvPr>
          <p:cNvSpPr/>
          <p:nvPr/>
        </p:nvSpPr>
        <p:spPr>
          <a:xfrm>
            <a:off x="4905970" y="3947517"/>
            <a:ext cx="260813" cy="331224"/>
          </a:xfrm>
          <a:prstGeom prst="down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E05381E5-DFC5-40DC-A7A8-35547BC8F678}"/>
              </a:ext>
            </a:extLst>
          </p:cNvPr>
          <p:cNvSpPr/>
          <p:nvPr/>
        </p:nvSpPr>
        <p:spPr>
          <a:xfrm>
            <a:off x="4384119" y="2606708"/>
            <a:ext cx="1304517" cy="1304032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Clean?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2904964-13E6-4754-B24E-0776F45E9539}"/>
              </a:ext>
            </a:extLst>
          </p:cNvPr>
          <p:cNvSpPr/>
          <p:nvPr/>
        </p:nvSpPr>
        <p:spPr>
          <a:xfrm>
            <a:off x="3644404" y="2937579"/>
            <a:ext cx="715183" cy="6715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EB35AEF-EE65-4FFA-97FA-22290BAD47B7}"/>
              </a:ext>
            </a:extLst>
          </p:cNvPr>
          <p:cNvSpPr/>
          <p:nvPr/>
        </p:nvSpPr>
        <p:spPr>
          <a:xfrm>
            <a:off x="7327286" y="4525439"/>
            <a:ext cx="334180" cy="39740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30E7D9-ECDB-491D-81F6-DC8A5EAA8833}"/>
              </a:ext>
            </a:extLst>
          </p:cNvPr>
          <p:cNvSpPr txBox="1"/>
          <p:nvPr/>
        </p:nvSpPr>
        <p:spPr>
          <a:xfrm>
            <a:off x="5166783" y="386318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FB8317-936D-4370-A286-0E7E095B9436}"/>
              </a:ext>
            </a:extLst>
          </p:cNvPr>
          <p:cNvSpPr txBox="1"/>
          <p:nvPr/>
        </p:nvSpPr>
        <p:spPr>
          <a:xfrm>
            <a:off x="5540722" y="238352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84755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99DD-2B70-458A-875B-E20F82AD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ETL software – the market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9BCA3-F49D-4338-8122-13697840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4896" y="6286903"/>
            <a:ext cx="3153740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FBE08-2AFC-4BBA-A6FC-7B18294B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8156F3-CE73-4AA2-AF43-B1219FE7D5DC}"/>
              </a:ext>
            </a:extLst>
          </p:cNvPr>
          <p:cNvSpPr txBox="1"/>
          <p:nvPr/>
        </p:nvSpPr>
        <p:spPr>
          <a:xfrm>
            <a:off x="4796066" y="1568696"/>
            <a:ext cx="410300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2018 Gartner quadrant</a:t>
            </a:r>
          </a:p>
          <a:p>
            <a:r>
              <a:rPr lang="en-US" dirty="0"/>
              <a:t>Microsoft headlines the market challengers in 2018. The world’s largest technology company had their standing improved considerably as a result of strong support for diverse data types, and synergy between data, applications, business roles and artificial intelligence. – Gartner</a:t>
            </a:r>
          </a:p>
          <a:p>
            <a:endParaRPr lang="en-US" dirty="0"/>
          </a:p>
          <a:p>
            <a:r>
              <a:rPr lang="en-US" dirty="0"/>
              <a:t>ETL software a.k.a. as Data Integration Tools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Content Placeholder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0C615D5-29B2-4444-AB82-7BFDD297F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066" y="1417638"/>
            <a:ext cx="4336251" cy="4525963"/>
          </a:xfrm>
        </p:spPr>
      </p:pic>
    </p:spTree>
    <p:extLst>
      <p:ext uri="{BB962C8B-B14F-4D97-AF65-F5344CB8AC3E}">
        <p14:creationId xmlns:p14="http://schemas.microsoft.com/office/powerpoint/2010/main" val="1398983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99DD-2B70-458A-875B-E20F82AD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ETL software – the players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9BCA3-F49D-4338-8122-13697840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4896" y="6286903"/>
            <a:ext cx="3153740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FBE08-2AFC-4BBA-A6FC-7B18294B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13</a:t>
            </a:fld>
            <a:r>
              <a:rPr lang="en-US"/>
              <a:t>  | 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5745A2-FB52-4F24-A90B-927C82A1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39" y="1317949"/>
            <a:ext cx="2384075" cy="1638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A02242-12B7-44B2-A8FD-94823354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56" y="4881819"/>
            <a:ext cx="3174295" cy="730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D541B2-6F25-4214-88CB-07207ED06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4" y="1663434"/>
            <a:ext cx="2381250" cy="866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E46681-560F-4F04-B789-F28ED72E2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86" y="1457593"/>
            <a:ext cx="2335713" cy="1306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D952DF-C0C4-4E3E-B46F-831907763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2392" y="2730257"/>
            <a:ext cx="1847850" cy="809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F58637-80BF-4FD3-BCAC-9FE115065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5590" y="3896033"/>
            <a:ext cx="2316891" cy="5623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EEE031-275A-4A26-BD77-4D3BFFE3FE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488" y="3856980"/>
            <a:ext cx="2792874" cy="6323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AE96D4-0587-45CD-AFB6-01C591D863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538" y="3615651"/>
            <a:ext cx="2847975" cy="9715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84AF6-A507-4BD9-96DC-EDD8277CE4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5187" y="2731531"/>
            <a:ext cx="2924175" cy="762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603F08-3DC2-48BB-A663-AFFD9C3A94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229" y="2520037"/>
            <a:ext cx="2001608" cy="1251005"/>
          </a:xfrm>
          <a:prstGeom prst="rect">
            <a:avLst/>
          </a:prstGeom>
        </p:spPr>
      </p:pic>
      <p:pic>
        <p:nvPicPr>
          <p:cNvPr id="19" name="Picture 18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AFED368B-4458-4D63-8597-4BFE5E7F5E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6649" y="4718700"/>
            <a:ext cx="1216276" cy="9539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11DC11-B644-48F8-8495-D01879124F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4083" y="4549312"/>
            <a:ext cx="1292717" cy="1292717"/>
          </a:xfrm>
          <a:prstGeom prst="rect">
            <a:avLst/>
          </a:prstGeom>
        </p:spPr>
      </p:pic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2B8990E-9AD7-4912-8DFA-ABE71EFDA4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5905" y="4890959"/>
            <a:ext cx="2090583" cy="57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8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ETL/ELT basics</a:t>
            </a:r>
          </a:p>
          <a:p>
            <a:r>
              <a:rPr lang="en-US" sz="3600" strike="sngStrike" dirty="0"/>
              <a:t>ETL software landscape</a:t>
            </a:r>
          </a:p>
          <a:p>
            <a:r>
              <a:rPr lang="en-US" sz="3600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Test-drive a Raw File feature</a:t>
            </a:r>
          </a:p>
          <a:p>
            <a:r>
              <a:rPr lang="en-US" sz="3600" dirty="0"/>
              <a:t>What’s new in SSIS 2016/2017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87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What is SSIS?</a:t>
            </a:r>
          </a:p>
          <a:p>
            <a:r>
              <a:rPr lang="en-US" sz="3600" dirty="0"/>
              <a:t>Advantages</a:t>
            </a:r>
          </a:p>
          <a:p>
            <a:r>
              <a:rPr lang="en-US" sz="3600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VB.NET/C#?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21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Introduction to SSIS - What is SSIS?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54037" y="1587335"/>
            <a:ext cx="8804031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rgbClr val="FFC000"/>
                </a:solidFill>
              </a:rPr>
              <a:t>Definition</a:t>
            </a:r>
          </a:p>
          <a:p>
            <a:pPr lvl="1"/>
            <a:r>
              <a:rPr lang="en-US" sz="2800" dirty="0"/>
              <a:t>Microsoft Integration Services is a platform for building enterprise-level data integration and data transformations solutions. </a:t>
            </a:r>
          </a:p>
          <a:p>
            <a:pPr lvl="1"/>
            <a:r>
              <a:rPr lang="en-US" sz="2800" dirty="0"/>
              <a:t>Integration Services can extract and transform data from a wide variety of sources such as XML data files, flat files, and relational data sources, and then load the data into one or more destinations. - https://docs.microsoft.com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637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 - advantages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AutoShape 4" descr="Image result for ibm datastage">
            <a:extLst>
              <a:ext uri="{FF2B5EF4-FFF2-40B4-BE49-F238E27FC236}">
                <a16:creationId xmlns:a16="http://schemas.microsoft.com/office/drawing/2014/main" id="{EA2332E6-3B2A-47E4-A480-A1CC978C31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4238" y="26098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Image result for ibm datastage">
            <a:extLst>
              <a:ext uri="{FF2B5EF4-FFF2-40B4-BE49-F238E27FC236}">
                <a16:creationId xmlns:a16="http://schemas.microsoft.com/office/drawing/2014/main" id="{66251AAE-AE90-4FC5-B39E-3C6416797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6638" y="27622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Image result for ibm datastage">
            <a:extLst>
              <a:ext uri="{FF2B5EF4-FFF2-40B4-BE49-F238E27FC236}">
                <a16:creationId xmlns:a16="http://schemas.microsoft.com/office/drawing/2014/main" id="{DDC7C89E-1AFE-48BB-8CEF-ADF4C13F30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29038" y="29146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90671F-DA46-4DB4-A416-20A5F58547B7}"/>
              </a:ext>
            </a:extLst>
          </p:cNvPr>
          <p:cNvSpPr txBox="1"/>
          <p:nvPr/>
        </p:nvSpPr>
        <p:spPr>
          <a:xfrm>
            <a:off x="594864" y="2914650"/>
            <a:ext cx="75079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Microsoft 3 biggest 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 separate licensing needed = Included in one single SQL Server license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 steep learning curve = Visual Studio and .NET (No Java needed)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Tons of documentation = Huge Development Community support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D137A0-CFAE-4258-A406-54B2BB39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61" y="1654589"/>
            <a:ext cx="28479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37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SSIS - examples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2" name="AutoShape 4" descr="Image result for ibm datastage">
            <a:extLst>
              <a:ext uri="{FF2B5EF4-FFF2-40B4-BE49-F238E27FC236}">
                <a16:creationId xmlns:a16="http://schemas.microsoft.com/office/drawing/2014/main" id="{EA2332E6-3B2A-47E4-A480-A1CC978C31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4238" y="26098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Image result for ibm datastage">
            <a:extLst>
              <a:ext uri="{FF2B5EF4-FFF2-40B4-BE49-F238E27FC236}">
                <a16:creationId xmlns:a16="http://schemas.microsoft.com/office/drawing/2014/main" id="{66251AAE-AE90-4FC5-B39E-3C6416797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6638" y="27622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Image result for ibm datastage">
            <a:extLst>
              <a:ext uri="{FF2B5EF4-FFF2-40B4-BE49-F238E27FC236}">
                <a16:creationId xmlns:a16="http://schemas.microsoft.com/office/drawing/2014/main" id="{DDC7C89E-1AFE-48BB-8CEF-ADF4C13F30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29038" y="2914650"/>
            <a:ext cx="22955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90671F-DA46-4DB4-A416-20A5F58547B7}"/>
              </a:ext>
            </a:extLst>
          </p:cNvPr>
          <p:cNvSpPr txBox="1"/>
          <p:nvPr/>
        </p:nvSpPr>
        <p:spPr>
          <a:xfrm>
            <a:off x="457200" y="1541116"/>
            <a:ext cx="7507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Maintenance Plan Tasks and Export/Import Wizard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A07728-9595-47E3-B905-90528C23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2394650"/>
            <a:ext cx="3529868" cy="3544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25A102-6A57-44A9-B9B8-2025F2E9C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145" y="2454622"/>
            <a:ext cx="3405985" cy="348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44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Advantages</a:t>
            </a:r>
          </a:p>
          <a:p>
            <a:r>
              <a:rPr lang="en-US" sz="3600" strike="sngStrike" dirty="0"/>
              <a:t>Examples</a:t>
            </a:r>
          </a:p>
          <a:p>
            <a:r>
              <a:rPr lang="en-US" sz="3600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VB.NET/C#?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19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9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 - architecture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6ED0FB2-0DD0-4D5E-B7C7-C4807D1AD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59" y="1428150"/>
            <a:ext cx="3932903" cy="4355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D087CC-B7C4-459C-8AC1-A202E180E103}"/>
              </a:ext>
            </a:extLst>
          </p:cNvPr>
          <p:cNvSpPr txBox="1"/>
          <p:nvPr/>
        </p:nvSpPr>
        <p:spPr>
          <a:xfrm>
            <a:off x="7160455" y="2672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5950C4-E2FD-413F-8C93-EFCC95BA0105}"/>
              </a:ext>
            </a:extLst>
          </p:cNvPr>
          <p:cNvSpPr txBox="1"/>
          <p:nvPr/>
        </p:nvSpPr>
        <p:spPr>
          <a:xfrm>
            <a:off x="6819969" y="2869362"/>
            <a:ext cx="22099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High-level internals:</a:t>
            </a:r>
          </a:p>
          <a:p>
            <a:r>
              <a:rPr lang="en-US" dirty="0"/>
              <a:t>DTEXEC.exe</a:t>
            </a:r>
          </a:p>
          <a:p>
            <a:r>
              <a:rPr lang="en-US" dirty="0"/>
              <a:t>DTSX file</a:t>
            </a:r>
          </a:p>
          <a:p>
            <a:r>
              <a:rPr lang="en-US" dirty="0"/>
              <a:t>Windows Service</a:t>
            </a:r>
          </a:p>
          <a:p>
            <a:r>
              <a:rPr lang="en-US" dirty="0"/>
              <a:t>SSISDB database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6E3E04-307C-4D7E-9737-48E27F1801C4}"/>
              </a:ext>
            </a:extLst>
          </p:cNvPr>
          <p:cNvSpPr/>
          <p:nvPr/>
        </p:nvSpPr>
        <p:spPr>
          <a:xfrm>
            <a:off x="457199" y="3571336"/>
            <a:ext cx="6362770" cy="234638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ETL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80CC41-CCB7-47CE-9136-0E9BBBA2E989}"/>
              </a:ext>
            </a:extLst>
          </p:cNvPr>
          <p:cNvSpPr/>
          <p:nvPr/>
        </p:nvSpPr>
        <p:spPr>
          <a:xfrm>
            <a:off x="457203" y="1417638"/>
            <a:ext cx="6362766" cy="215369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7" algn="ctr"/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30534D37-1557-4DAD-8E90-2E2B28D0F8FE}"/>
              </a:ext>
            </a:extLst>
          </p:cNvPr>
          <p:cNvSpPr/>
          <p:nvPr/>
        </p:nvSpPr>
        <p:spPr>
          <a:xfrm>
            <a:off x="4995280" y="3772466"/>
            <a:ext cx="935481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source</a:t>
            </a:r>
            <a:endParaRPr lang="en-US" dirty="0"/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91B495B8-1294-4FC3-B8C5-B0F43E8D0D9F}"/>
              </a:ext>
            </a:extLst>
          </p:cNvPr>
          <p:cNvSpPr/>
          <p:nvPr/>
        </p:nvSpPr>
        <p:spPr>
          <a:xfrm>
            <a:off x="4995844" y="5319551"/>
            <a:ext cx="935483" cy="364063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destination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EC9604-74A0-42DB-B509-F7C2C76A8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386" y="4112956"/>
            <a:ext cx="249267" cy="249267"/>
          </a:xfrm>
          <a:prstGeom prst="rect">
            <a:avLst/>
          </a:prstGeom>
        </p:spPr>
      </p:pic>
      <p:pic>
        <p:nvPicPr>
          <p:cNvPr id="21" name="Graphic 20" descr="Download from cloud">
            <a:extLst>
              <a:ext uri="{FF2B5EF4-FFF2-40B4-BE49-F238E27FC236}">
                <a16:creationId xmlns:a16="http://schemas.microsoft.com/office/drawing/2014/main" id="{06664DF4-EA31-4B87-842D-B10B969F2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75" y="1476255"/>
            <a:ext cx="773225" cy="773225"/>
          </a:xfrm>
          <a:prstGeom prst="rect">
            <a:avLst/>
          </a:prstGeom>
        </p:spPr>
      </p:pic>
      <p:pic>
        <p:nvPicPr>
          <p:cNvPr id="25" name="Graphic 24" descr="Envelope">
            <a:extLst>
              <a:ext uri="{FF2B5EF4-FFF2-40B4-BE49-F238E27FC236}">
                <a16:creationId xmlns:a16="http://schemas.microsoft.com/office/drawing/2014/main" id="{B2447A8A-20AE-45A0-94A6-CC3B80C9B6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7524" y="2814673"/>
            <a:ext cx="694728" cy="694728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51B1494-04FC-4B09-9438-C3DA0D8170C4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5428670" y="1862868"/>
            <a:ext cx="347305" cy="27895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23BA71-0B7F-49CD-BBB4-B075A880F40E}"/>
              </a:ext>
            </a:extLst>
          </p:cNvPr>
          <p:cNvCxnSpPr>
            <a:cxnSpLocks/>
          </p:cNvCxnSpPr>
          <p:nvPr/>
        </p:nvCxnSpPr>
        <p:spPr>
          <a:xfrm>
            <a:off x="5534101" y="2857528"/>
            <a:ext cx="362658" cy="13387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7C7EEB6-1B6D-45FE-BD70-A97740F3D91E}"/>
              </a:ext>
            </a:extLst>
          </p:cNvPr>
          <p:cNvSpPr/>
          <p:nvPr/>
        </p:nvSpPr>
        <p:spPr>
          <a:xfrm>
            <a:off x="5907271" y="2392809"/>
            <a:ext cx="510632" cy="2090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ETL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727029B-71D8-4A32-9CDD-C945BDABD049}"/>
              </a:ext>
            </a:extLst>
          </p:cNvPr>
          <p:cNvSpPr/>
          <p:nvPr/>
        </p:nvSpPr>
        <p:spPr>
          <a:xfrm>
            <a:off x="4482498" y="1426969"/>
            <a:ext cx="2345944" cy="213503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PreETL</a:t>
            </a:r>
            <a:r>
              <a:rPr lang="en-US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&amp; </a:t>
            </a:r>
          </a:p>
          <a:p>
            <a:r>
              <a:rPr lang="en-US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PostETL</a:t>
            </a:r>
            <a:endParaRPr lang="en-US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E9E93E5B-1D11-4134-B2E9-CA95510CBB83}"/>
              </a:ext>
            </a:extLst>
          </p:cNvPr>
          <p:cNvCxnSpPr>
            <a:cxnSpLocks/>
            <a:stCxn id="44" idx="3"/>
          </p:cNvCxnSpPr>
          <p:nvPr/>
        </p:nvCxnSpPr>
        <p:spPr>
          <a:xfrm flipH="1">
            <a:off x="6368021" y="2497315"/>
            <a:ext cx="49882" cy="2075641"/>
          </a:xfrm>
          <a:prstGeom prst="bentConnector4">
            <a:avLst>
              <a:gd name="adj1" fmla="val -458282"/>
              <a:gd name="adj2" fmla="val 64569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42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-4.44444E-6 L 0.00035 0.16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dirty="0"/>
              <a:t>Essentials</a:t>
            </a:r>
          </a:p>
          <a:p>
            <a:r>
              <a:rPr lang="en-US" sz="3600" dirty="0"/>
              <a:t>SSIS vs. T-SQL &amp; VB.NET/C#?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51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Introduction to SSIS – Essentials</a:t>
            </a:r>
            <a:endParaRPr lang="en-US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3000" dirty="0"/>
              <a:t>Tools (all FREE for Development purposes):</a:t>
            </a:r>
          </a:p>
          <a:p>
            <a:pPr lvl="1"/>
            <a:r>
              <a:rPr lang="en-US" sz="3000" dirty="0"/>
              <a:t>SQL Server 2016/2017 Developer Edition</a:t>
            </a:r>
          </a:p>
          <a:p>
            <a:pPr marL="457200" lvl="1" indent="0">
              <a:buNone/>
            </a:pPr>
            <a:r>
              <a:rPr lang="en-US" sz="3000" dirty="0"/>
              <a:t>	</a:t>
            </a:r>
            <a:r>
              <a:rPr lang="en-US" dirty="0"/>
              <a:t>Database Engine</a:t>
            </a:r>
            <a:endParaRPr lang="en-US" sz="3000" dirty="0"/>
          </a:p>
          <a:p>
            <a:pPr lvl="1"/>
            <a:r>
              <a:rPr lang="en-US" sz="3000" dirty="0"/>
              <a:t>SQL Server Management Studio 2017</a:t>
            </a:r>
          </a:p>
          <a:p>
            <a:pPr marL="914400" lvl="2" indent="0">
              <a:buNone/>
            </a:pPr>
            <a:r>
              <a:rPr lang="en-US" sz="2600" dirty="0"/>
              <a:t>Querying tool</a:t>
            </a:r>
          </a:p>
          <a:p>
            <a:pPr lvl="1"/>
            <a:r>
              <a:rPr lang="en-US" sz="3000" dirty="0"/>
              <a:t>SQL Server Data Tools 2017 Community Edition</a:t>
            </a:r>
          </a:p>
          <a:p>
            <a:pPr marL="914400" lvl="2" indent="0">
              <a:buNone/>
            </a:pPr>
            <a:r>
              <a:rPr lang="en-US" sz="2600" dirty="0"/>
              <a:t>SSIS Designer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Works on Windows OS only!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D1CE9-7303-4016-A822-3B47C9874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71396" y="4695372"/>
            <a:ext cx="734840" cy="73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3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– Essentials (cont.)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Patience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SSIS Designer a.k.a. SSDT 2015/2017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 much more RAM as possible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Familiarity with:</a:t>
            </a:r>
          </a:p>
          <a:p>
            <a:pPr lvl="1"/>
            <a:r>
              <a:rPr lang="en-US" dirty="0"/>
              <a:t>Connection string setup</a:t>
            </a:r>
          </a:p>
          <a:p>
            <a:pPr lvl="1"/>
            <a:r>
              <a:rPr lang="en-US" dirty="0"/>
              <a:t>Design vs. run-time concepts</a:t>
            </a:r>
          </a:p>
          <a:p>
            <a:pPr lvl="1"/>
            <a:r>
              <a:rPr lang="en-US" dirty="0"/>
              <a:t>Control Flow and Data Flow concepts</a:t>
            </a:r>
          </a:p>
          <a:p>
            <a:pPr lvl="1"/>
            <a:r>
              <a:rPr lang="en-US" dirty="0"/>
              <a:t>T-SQL/ VB.NET or C#</a:t>
            </a:r>
          </a:p>
          <a:p>
            <a:pPr lvl="1"/>
            <a:r>
              <a:rPr lang="en-US" dirty="0"/>
              <a:t>Error handling</a:t>
            </a:r>
          </a:p>
          <a:p>
            <a:pPr lvl="1"/>
            <a:r>
              <a:rPr lang="en-US" dirty="0"/>
              <a:t>Experience with DTSX XML?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84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– Essentials (cont.)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C8E316-D8B0-4F5E-8244-644884A0A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SSIS Template installed</a:t>
            </a:r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SSIS Toolbox is available</a:t>
            </a: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E8CBD9-BAF6-410D-AE96-39F028AE4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84" y="2126770"/>
            <a:ext cx="4499124" cy="1714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9681BD-4144-4E6C-98A2-8791A9282ED6}"/>
              </a:ext>
            </a:extLst>
          </p:cNvPr>
          <p:cNvSpPr txBox="1"/>
          <p:nvPr/>
        </p:nvSpPr>
        <p:spPr>
          <a:xfrm>
            <a:off x="5124608" y="2126770"/>
            <a:ext cx="3174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-&gt; Help</a:t>
            </a:r>
          </a:p>
          <a:p>
            <a:r>
              <a:rPr lang="en-US" sz="1600" dirty="0"/>
              <a:t>-&gt; About Microsoft Visual Studio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4381E-BD2E-4098-A5D6-4CD35FCDC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84" y="4344577"/>
            <a:ext cx="5368506" cy="16411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A0544E-7592-44CC-B838-EA239AEB51C1}"/>
              </a:ext>
            </a:extLst>
          </p:cNvPr>
          <p:cNvSpPr txBox="1"/>
          <p:nvPr/>
        </p:nvSpPr>
        <p:spPr>
          <a:xfrm>
            <a:off x="6005553" y="4344577"/>
            <a:ext cx="26812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Can’t find it?</a:t>
            </a:r>
          </a:p>
          <a:p>
            <a:r>
              <a:rPr lang="en-US" dirty="0"/>
              <a:t>1. Right-click anywhere </a:t>
            </a:r>
          </a:p>
          <a:p>
            <a:r>
              <a:rPr lang="en-US" dirty="0"/>
              <a:t>inside the package</a:t>
            </a:r>
          </a:p>
          <a:p>
            <a:r>
              <a:rPr lang="en-US" dirty="0"/>
              <a:t>2. Choose SSIS Toolbox</a:t>
            </a:r>
          </a:p>
          <a:p>
            <a:r>
              <a:rPr lang="en-US" dirty="0"/>
              <a:t>from the menu</a:t>
            </a:r>
          </a:p>
        </p:txBody>
      </p:sp>
    </p:spTree>
    <p:extLst>
      <p:ext uri="{BB962C8B-B14F-4D97-AF65-F5344CB8AC3E}">
        <p14:creationId xmlns:p14="http://schemas.microsoft.com/office/powerpoint/2010/main" val="2399072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(progress)</a:t>
            </a:r>
            <a:br>
              <a:rPr lang="en-US" dirty="0"/>
            </a:b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strike="sngStrike" dirty="0"/>
              <a:t>Essentials</a:t>
            </a:r>
          </a:p>
          <a:p>
            <a:r>
              <a:rPr lang="en-US" sz="3600" dirty="0"/>
              <a:t>SSIS vs. T-SQL &amp; VB.NET/C#?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0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SSIS - SSIS vs. T-SQL &amp; VB.NET/C#?</a:t>
            </a:r>
            <a:br>
              <a:rPr lang="en-US" dirty="0"/>
            </a:b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SSIS is not a replacement for :</a:t>
            </a:r>
          </a:p>
          <a:p>
            <a:r>
              <a:rPr lang="en-US" dirty="0"/>
              <a:t>T-SQL</a:t>
            </a:r>
          </a:p>
          <a:p>
            <a:r>
              <a:rPr lang="en-US" dirty="0"/>
              <a:t>.NET</a:t>
            </a:r>
          </a:p>
          <a:p>
            <a:r>
              <a:rPr lang="en-US" dirty="0"/>
              <a:t>BULK INSERT and </a:t>
            </a:r>
            <a:r>
              <a:rPr lang="en-US" dirty="0" err="1"/>
              <a:t>bcp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Main SSIS benefits:</a:t>
            </a:r>
          </a:p>
          <a:p>
            <a:pPr lvl="1"/>
            <a:r>
              <a:rPr lang="en-US"/>
              <a:t>Process orchestration</a:t>
            </a:r>
          </a:p>
          <a:p>
            <a:pPr lvl="1"/>
            <a:r>
              <a:rPr lang="en-US"/>
              <a:t>Isolated </a:t>
            </a:r>
            <a:r>
              <a:rPr lang="en-US" dirty="0"/>
              <a:t>Windows Service</a:t>
            </a:r>
          </a:p>
          <a:p>
            <a:pPr lvl="1"/>
            <a:r>
              <a:rPr lang="en-US" dirty="0"/>
              <a:t>Rapid development using drag-and-drop</a:t>
            </a:r>
          </a:p>
          <a:p>
            <a:pPr lvl="1"/>
            <a:r>
              <a:rPr lang="en-US" dirty="0"/>
              <a:t>Flexibility to extend using VB.NET/C#</a:t>
            </a:r>
          </a:p>
          <a:p>
            <a:pPr lvl="1"/>
            <a:r>
              <a:rPr lang="en-US" dirty="0"/>
              <a:t>Can run processes in parallel by design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3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39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SSIS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What is SSIS?</a:t>
            </a:r>
          </a:p>
          <a:p>
            <a:r>
              <a:rPr lang="en-US" sz="3600" strike="sngStrike" dirty="0"/>
              <a:t>Architecture</a:t>
            </a:r>
          </a:p>
          <a:p>
            <a:r>
              <a:rPr lang="en-US" sz="3600" strike="sngStrike" dirty="0"/>
              <a:t>Essentials</a:t>
            </a:r>
          </a:p>
          <a:p>
            <a:r>
              <a:rPr lang="en-US" sz="3600" strike="sngStrike" dirty="0"/>
              <a:t>SSIS vs. T-SQL &amp; VB.NET/C#?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34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ETL basics</a:t>
            </a:r>
          </a:p>
          <a:p>
            <a:r>
              <a:rPr lang="en-US" sz="3600" strike="sngStrike" dirty="0"/>
              <a:t>ETL software landscape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dirty="0"/>
              <a:t>Create a simple SSIS package</a:t>
            </a:r>
          </a:p>
          <a:p>
            <a:r>
              <a:rPr lang="en-US" sz="3600" dirty="0"/>
              <a:t>Test-drive Raw File feature</a:t>
            </a:r>
          </a:p>
          <a:p>
            <a:r>
              <a:rPr lang="en-US" sz="3600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28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728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a simple SSIS package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7000" dirty="0">
                <a:solidFill>
                  <a:srgbClr val="FF0000"/>
                </a:solidFill>
              </a:rPr>
              <a:t>Task</a:t>
            </a:r>
            <a:r>
              <a:rPr lang="en-US" sz="7000" dirty="0"/>
              <a:t>: start an HVAC business in Los Angeles</a:t>
            </a:r>
          </a:p>
          <a:p>
            <a:pPr marL="0" indent="0">
              <a:buNone/>
            </a:pPr>
            <a:endParaRPr lang="en-US" sz="7000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sz="7000" dirty="0">
                <a:solidFill>
                  <a:srgbClr val="92D050"/>
                </a:solidFill>
              </a:rPr>
              <a:t>Possible solution</a:t>
            </a:r>
            <a:r>
              <a:rPr lang="en-US" sz="7000" dirty="0"/>
              <a:t>: Get a list of prospective clients to select from a database</a:t>
            </a:r>
            <a:endParaRPr lang="en-US" sz="4400" dirty="0">
              <a:hlinkClick r:id="rId4" action="ppaction://hlinkfil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29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29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56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 (continued)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Use case – load data into the database for fast querying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Source = LA Building and Safety Permit Information file on a local drive </a:t>
            </a:r>
          </a:p>
          <a:p>
            <a:pPr marL="0" indent="0">
              <a:buNone/>
            </a:pPr>
            <a:r>
              <a:rPr lang="en-US" sz="1200" dirty="0">
                <a:highlight>
                  <a:srgbClr val="FFFF00"/>
                </a:highlight>
              </a:rPr>
              <a:t>255MB TSV file with 650K rows and 58 columns </a:t>
            </a:r>
          </a:p>
          <a:p>
            <a:pPr marL="0" indent="0">
              <a:buNone/>
            </a:pPr>
            <a:r>
              <a:rPr lang="en-US" sz="1200" dirty="0">
                <a:highlight>
                  <a:srgbClr val="FFFF00"/>
                </a:highlight>
              </a:rPr>
              <a:t>downloaded from </a:t>
            </a:r>
            <a:r>
              <a:rPr lang="en-US" sz="1200" dirty="0">
                <a:highlight>
                  <a:srgbClr val="FFFF00"/>
                </a:highlight>
                <a:hlinkClick r:id="rId3"/>
              </a:rPr>
              <a:t>https://data.lacity.org/A-Prosperous-City/Building-and-Safety-Permit-Information/yv23-pmwf</a:t>
            </a:r>
            <a:r>
              <a:rPr lang="en-US" sz="1200" dirty="0">
                <a:highlight>
                  <a:srgbClr val="FFFF00"/>
                </a:highlight>
              </a:rPr>
              <a:t> 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Destination – Table on a local instance of SQL Server</a:t>
            </a:r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C0134-270E-4573-BCB9-AA981A4A5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14" y="3268371"/>
            <a:ext cx="7767873" cy="234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80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 (continued)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684C3D16-FC23-4BD6-93F9-92E6194B9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Type SSDT in Cortana (a.k.a. search box)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Click on Visual Studio 2017 (SSDT)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511A3E-5489-4C8E-8957-89720D18F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870" y="2257922"/>
            <a:ext cx="3149686" cy="301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26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 (continued)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5F2E96-AB26-4286-9D3F-A8D2426F6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–&gt; New –&gt; Project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And Select Integration Services Project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18E517-1A2B-4A6D-98E2-27B4BB62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25" y="2073196"/>
            <a:ext cx="4914900" cy="1190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F29E18-FD38-43F4-8043-A85972556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25" y="3863181"/>
            <a:ext cx="3755491" cy="162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35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Create a simple SSIS package (continued)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27682E8-8CF2-45E4-96B6-A7DF18A1E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0193" y="1518913"/>
            <a:ext cx="7939889" cy="171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12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ETL basics</a:t>
            </a:r>
          </a:p>
          <a:p>
            <a:r>
              <a:rPr lang="en-US" sz="3600" strike="sngStrike" dirty="0"/>
              <a:t>ETL software landscape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dirty="0"/>
              <a:t>Test-drive a Raw File feature</a:t>
            </a:r>
          </a:p>
          <a:p>
            <a:r>
              <a:rPr lang="en-US" sz="3600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478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Test-drive a Raw File feature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C000"/>
                </a:solidFill>
              </a:rPr>
              <a:t>Definition</a:t>
            </a:r>
            <a:endParaRPr lang="en-US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dirty="0"/>
              <a:t>Representation of the data is native to the source/destination, the data requires no translation and almost no parsing. 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Pros: </a:t>
            </a:r>
            <a:r>
              <a:rPr lang="en-US" dirty="0"/>
              <a:t>Read/write data more quickly than other sources/destination such as the Flat File and the OLE DB sources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Cons:</a:t>
            </a:r>
            <a:r>
              <a:rPr lang="en-US" dirty="0"/>
              <a:t> Debugging could be tricky as it’s a binary file</a:t>
            </a:r>
          </a:p>
        </p:txBody>
      </p:sp>
    </p:spTree>
    <p:extLst>
      <p:ext uri="{BB962C8B-B14F-4D97-AF65-F5344CB8AC3E}">
        <p14:creationId xmlns:p14="http://schemas.microsoft.com/office/powerpoint/2010/main" val="4082704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a Raw File feature (continued)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3D970-FEF7-4E6E-85A7-48BC4CAC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Use case</a:t>
            </a:r>
            <a:r>
              <a:rPr lang="en-US" sz="2000" dirty="0"/>
              <a:t> – keep table refreshed daily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Source</a:t>
            </a:r>
            <a:r>
              <a:rPr lang="en-US" sz="2000" dirty="0"/>
              <a:t> = LA Building and Safety Permit Information file on a local drive </a:t>
            </a:r>
          </a:p>
          <a:p>
            <a:pPr marL="0" indent="0">
              <a:buNone/>
            </a:pPr>
            <a:r>
              <a:rPr lang="en-US" sz="1200" dirty="0"/>
              <a:t>255MB TSV file with 650K rows and 58 columns </a:t>
            </a:r>
          </a:p>
          <a:p>
            <a:pPr marL="0" indent="0">
              <a:buNone/>
            </a:pPr>
            <a:r>
              <a:rPr lang="en-US" sz="1200" dirty="0"/>
              <a:t>downloaded from </a:t>
            </a:r>
            <a:r>
              <a:rPr lang="en-US" sz="1200" dirty="0">
                <a:hlinkClick r:id="rId3"/>
              </a:rPr>
              <a:t>https://data.lacity.org/A-Prosperous-City/Building-and-Safety-Permit-Information/yv23-pmwf</a:t>
            </a:r>
            <a:r>
              <a:rPr lang="en-US" sz="12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Destination</a:t>
            </a:r>
            <a:r>
              <a:rPr lang="en-US" sz="2000" dirty="0"/>
              <a:t> – Table on a local instance of SQL Server</a:t>
            </a: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D2DF554F-54FE-4F92-AFD8-C29978149340}"/>
              </a:ext>
            </a:extLst>
          </p:cNvPr>
          <p:cNvSpPr/>
          <p:nvPr/>
        </p:nvSpPr>
        <p:spPr>
          <a:xfrm>
            <a:off x="6875253" y="3278038"/>
            <a:ext cx="1811547" cy="1664898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source is slow and can’t be controlled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2BC0C-E067-43B9-8A20-881501CC8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15" y="3278038"/>
            <a:ext cx="2722449" cy="2697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863007-7FA6-4043-8685-F5CBA0A10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267" y="3265252"/>
            <a:ext cx="3112882" cy="27227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D983C0-D5D2-4065-8585-1DAE525C23EB}"/>
              </a:ext>
            </a:extLst>
          </p:cNvPr>
          <p:cNvSpPr txBox="1"/>
          <p:nvPr/>
        </p:nvSpPr>
        <p:spPr>
          <a:xfrm>
            <a:off x="2067991" y="330661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27297F-0916-471C-8D61-AE08766507CC}"/>
              </a:ext>
            </a:extLst>
          </p:cNvPr>
          <p:cNvSpPr txBox="1"/>
          <p:nvPr/>
        </p:nvSpPr>
        <p:spPr>
          <a:xfrm>
            <a:off x="5506681" y="3306613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793053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a Raw File feature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193" y="1428758"/>
            <a:ext cx="8646715" cy="45148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dirty="0"/>
              <a:t>Introduce Raw File in 7 easy steps: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Copy and paste a Data Flow task </a:t>
            </a:r>
            <a:r>
              <a:rPr lang="en-US" sz="2000" dirty="0"/>
              <a:t>(add it above SQL TRUNCATE)</a:t>
            </a:r>
            <a:endParaRPr lang="en-US" sz="2400" dirty="0"/>
          </a:p>
          <a:p>
            <a:pPr marL="800100" lvl="1" indent="-342900">
              <a:buFont typeface="+mj-lt"/>
              <a:buAutoNum type="arabicPeriod" startAt="2"/>
            </a:pPr>
            <a:r>
              <a:rPr lang="en-US" sz="2400" dirty="0"/>
              <a:t>Open the top Data Flow Task</a:t>
            </a:r>
          </a:p>
          <a:p>
            <a:pPr marL="800100" lvl="1" indent="-342900">
              <a:buFont typeface="+mj-lt"/>
              <a:buAutoNum type="arabicPeriod" startAt="3"/>
            </a:pPr>
            <a:r>
              <a:rPr lang="en-US" sz="2400" dirty="0"/>
              <a:t>Drag and drop Raw File Destination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400" dirty="0"/>
              <a:t>Replace ADO .NET destination with Raw File Destination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400" dirty="0"/>
              <a:t>Open the bottom Data Flow Task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400" dirty="0"/>
              <a:t>Drag and drop Raw File Source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400" dirty="0"/>
              <a:t>Replace Flat File Source with Raw File Source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37</a:t>
            </a:fld>
            <a:r>
              <a:rPr lang="en-US" dirty="0"/>
              <a:t>  |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41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a Raw File feature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193" y="1428758"/>
            <a:ext cx="8646715" cy="45148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dirty="0"/>
          </a:p>
          <a:p>
            <a:pPr marL="800100" lvl="1" indent="-342900">
              <a:buFont typeface="+mj-lt"/>
              <a:buAutoNum type="arabicPeriod" startAt="2"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800100" lvl="1" indent="-342900">
              <a:buFont typeface="+mj-lt"/>
              <a:buAutoNum type="arabicPeriod" startAt="2"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38</a:t>
            </a:fld>
            <a:r>
              <a:rPr lang="en-US" dirty="0"/>
              <a:t>  |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851BA56-0EC3-497B-B418-D6CAB6414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93" y="1727313"/>
            <a:ext cx="2374260" cy="170168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D0AEDA0-65C0-47A2-8780-92E13E81D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648" y="1375782"/>
            <a:ext cx="2412065" cy="5475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94CC8F7-B5DD-44EB-A960-E900FDD90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495" y="2132147"/>
            <a:ext cx="2700369" cy="126990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E1DDDC-95F9-47EE-BF56-8D970E1F8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7825" y="2159097"/>
            <a:ext cx="1299436" cy="126990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FBA058-4E29-4FCD-8BFE-A07FEE1A19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407" y="2132147"/>
            <a:ext cx="1331127" cy="1287351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AF4339-5731-430E-A8A5-7C1905DAADF1}"/>
              </a:ext>
            </a:extLst>
          </p:cNvPr>
          <p:cNvCxnSpPr>
            <a:cxnSpLocks/>
          </p:cNvCxnSpPr>
          <p:nvPr/>
        </p:nvCxnSpPr>
        <p:spPr>
          <a:xfrm>
            <a:off x="2389923" y="1941688"/>
            <a:ext cx="338521" cy="2148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3A72C114-A00F-4A1E-A798-F488652F3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103" y="4556519"/>
            <a:ext cx="1283431" cy="12542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5FAD0AA-F09F-4D08-9068-362D6A051A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193" y="4167495"/>
            <a:ext cx="2369204" cy="16432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D31B488-86A5-4032-9A7F-4DC82D9D0A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5738" y="3762801"/>
            <a:ext cx="2369203" cy="694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6EAD81-CEB0-481C-B5D1-99E5090EF8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5546" y="4607196"/>
            <a:ext cx="2683318" cy="123678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753C855-AC50-4243-B140-9867184A23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965" y="4637829"/>
            <a:ext cx="1327835" cy="1226963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C78D4FE-3FF3-4730-8C60-456D9D3FC294}"/>
              </a:ext>
            </a:extLst>
          </p:cNvPr>
          <p:cNvCxnSpPr>
            <a:cxnSpLocks/>
          </p:cNvCxnSpPr>
          <p:nvPr/>
        </p:nvCxnSpPr>
        <p:spPr>
          <a:xfrm flipV="1">
            <a:off x="2443493" y="4989138"/>
            <a:ext cx="284951" cy="4455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2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lnSpcReduction="10000"/>
          </a:bodyPr>
          <a:lstStyle/>
          <a:p>
            <a:r>
              <a:rPr lang="en-US" sz="3600" strike="sngStrike" dirty="0"/>
              <a:t>ETL basics</a:t>
            </a:r>
          </a:p>
          <a:p>
            <a:r>
              <a:rPr lang="en-US" sz="3600" strike="sngStrike" dirty="0"/>
              <a:t>ETL software landscape</a:t>
            </a:r>
          </a:p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strike="sngStrike" dirty="0"/>
              <a:t>Test-drive Raw File feature</a:t>
            </a:r>
          </a:p>
          <a:p>
            <a:r>
              <a:rPr lang="en-US" sz="3600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39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39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87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new in SSIS 2017?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Deprecated features</a:t>
            </a:r>
          </a:p>
          <a:p>
            <a:r>
              <a:rPr lang="en-US" sz="3600" dirty="0"/>
              <a:t>Still Missing Features</a:t>
            </a:r>
          </a:p>
          <a:p>
            <a:r>
              <a:rPr lang="en-US" sz="3600" dirty="0"/>
              <a:t>New Features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95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What’s new in SSIS 2017 Deprecated features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No more VB Script</a:t>
            </a:r>
          </a:p>
          <a:p>
            <a:r>
              <a:rPr lang="en-US" sz="3600" dirty="0"/>
              <a:t>No more Execute DTS Task</a:t>
            </a:r>
          </a:p>
          <a:p>
            <a:r>
              <a:rPr lang="en-US" sz="3600" dirty="0"/>
              <a:t>Data Transformation Services (DTS) is deprecated. </a:t>
            </a:r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900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What’s new in SSIS 2017 - </a:t>
            </a:r>
            <a:br>
              <a:rPr lang="en-US" sz="4000" dirty="0"/>
            </a:br>
            <a:r>
              <a:rPr lang="en-US" sz="4000" dirty="0"/>
              <a:t>Still Missing Features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200" dirty="0" err="1"/>
              <a:t>sFTP</a:t>
            </a:r>
            <a:r>
              <a:rPr lang="en-US" sz="3200" dirty="0"/>
              <a:t> - </a:t>
            </a:r>
            <a:r>
              <a:rPr lang="en-US" sz="3200" dirty="0" err="1"/>
              <a:t>CozyRoc</a:t>
            </a:r>
            <a:endParaRPr lang="en-US" sz="3200" dirty="0"/>
          </a:p>
          <a:p>
            <a:r>
              <a:rPr lang="en-US" sz="3200" dirty="0"/>
              <a:t>XML Source and Destination</a:t>
            </a:r>
          </a:p>
          <a:p>
            <a:r>
              <a:rPr lang="en-US" sz="3200" dirty="0"/>
              <a:t>PGP - </a:t>
            </a:r>
            <a:r>
              <a:rPr lang="en-US" sz="3200" dirty="0" err="1"/>
              <a:t>CozyRoc</a:t>
            </a:r>
            <a:endParaRPr lang="en-US" sz="3200" dirty="0"/>
          </a:p>
          <a:p>
            <a:r>
              <a:rPr lang="en-US" sz="3200" dirty="0"/>
              <a:t>Support for Expressions in SQL Parameters</a:t>
            </a:r>
          </a:p>
          <a:p>
            <a:r>
              <a:rPr lang="en-US" sz="3200" dirty="0"/>
              <a:t>Encryption and masking</a:t>
            </a:r>
          </a:p>
          <a:p>
            <a:r>
              <a:rPr lang="en-US" sz="3200" dirty="0"/>
              <a:t>And many more …</a:t>
            </a:r>
          </a:p>
          <a:p>
            <a:pPr marL="0" indent="0">
              <a:buNone/>
            </a:pPr>
            <a:r>
              <a:rPr lang="en-US" sz="3200" dirty="0"/>
              <a:t>Free: </a:t>
            </a:r>
            <a:r>
              <a:rPr lang="en-US" sz="3200" dirty="0" err="1"/>
              <a:t>CodePlex</a:t>
            </a:r>
            <a:endParaRPr lang="en-US" sz="3200" dirty="0"/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188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What’s new in SSIS 2017 - </a:t>
            </a:r>
            <a:br>
              <a:rPr lang="en-US" sz="4000" dirty="0"/>
            </a:br>
            <a:r>
              <a:rPr lang="en-US" sz="4000" dirty="0"/>
              <a:t>New Features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Unification of SSDT and BIDS into VS 2015</a:t>
            </a:r>
          </a:p>
          <a:p>
            <a:r>
              <a:rPr lang="en-US" sz="3600" dirty="0"/>
              <a:t>Balanced Data Distributor (BDD)</a:t>
            </a:r>
          </a:p>
          <a:p>
            <a:r>
              <a:rPr lang="en-US" sz="3600" dirty="0"/>
              <a:t>Package parts</a:t>
            </a:r>
          </a:p>
          <a:p>
            <a:r>
              <a:rPr lang="en-US" sz="3600" dirty="0"/>
              <a:t>JSON and OData (Open Data Protocol)</a:t>
            </a:r>
          </a:p>
          <a:p>
            <a:r>
              <a:rPr lang="en-US" sz="3600" dirty="0" err="1"/>
              <a:t>BigData</a:t>
            </a:r>
            <a:r>
              <a:rPr lang="en-US" sz="3600" dirty="0"/>
              <a:t>, Hadoop File System/Hive/Pig</a:t>
            </a:r>
          </a:p>
          <a:p>
            <a:r>
              <a:rPr lang="en-US" sz="3600" dirty="0"/>
              <a:t>Enhancements to MDS</a:t>
            </a:r>
          </a:p>
          <a:p>
            <a:r>
              <a:rPr lang="en-US" sz="3600" dirty="0"/>
              <a:t>SSIS Scale Out/Load Balancing (2017)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75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SSIS package</a:t>
            </a:r>
          </a:p>
          <a:p>
            <a:r>
              <a:rPr lang="en-US" sz="3600" strike="sngStrike" dirty="0"/>
              <a:t>Test-drive Raw File feature</a:t>
            </a:r>
          </a:p>
          <a:p>
            <a:r>
              <a:rPr lang="en-US" sz="3600" strike="sngStrike" dirty="0"/>
              <a:t>What’s new in SSIS 2016</a:t>
            </a:r>
          </a:p>
          <a:p>
            <a:r>
              <a:rPr lang="en-US" sz="3600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75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Test-drive select new features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dirty="0"/>
              <a:t>Balanced Data Distributor (native to 2016)</a:t>
            </a:r>
          </a:p>
          <a:p>
            <a:r>
              <a:rPr lang="en-US" sz="3600" dirty="0"/>
              <a:t>Expression Task (available from 2012)</a:t>
            </a:r>
          </a:p>
          <a:p>
            <a:r>
              <a:rPr lang="en-US" sz="3600" dirty="0"/>
              <a:t>Package parts (available from 2016) 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58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Balance Data Distributor 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6"/>
            <a:ext cx="8646715" cy="4400510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3600" dirty="0">
                <a:solidFill>
                  <a:srgbClr val="FFC000"/>
                </a:solidFill>
              </a:rPr>
              <a:t>Definition</a:t>
            </a:r>
          </a:p>
          <a:p>
            <a:pPr marL="457200" lvl="1" indent="0">
              <a:buNone/>
            </a:pPr>
            <a:r>
              <a:rPr lang="en-US" sz="3600" dirty="0"/>
              <a:t>Microsoft® SSIS Balanced Data Distributor (BDD) is a new SSIS transform. This transform takes a single input and distributes the incoming rows to one or more outputs uniformly via multithreading.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>
                <a:solidFill>
                  <a:srgbClr val="00B050"/>
                </a:solidFill>
              </a:rPr>
              <a:t>Pros</a:t>
            </a:r>
            <a:r>
              <a:rPr lang="en-US" sz="3600" dirty="0"/>
              <a:t>: Performance boost due to multi-core/processor availability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Cons</a:t>
            </a:r>
            <a:r>
              <a:rPr lang="en-US" sz="3600" dirty="0"/>
              <a:t>: Limited to tables, makes the data unsorted, limited to number of cores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86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Balanced Data Distributor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6"/>
            <a:ext cx="8646715" cy="4400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Use case = load data quickly from a file into a table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Source</a:t>
            </a:r>
            <a:r>
              <a:rPr lang="en-US" sz="2000" dirty="0"/>
              <a:t> = LA Building and Safety Permit Information file on a local drive </a:t>
            </a:r>
          </a:p>
          <a:p>
            <a:pPr marL="0" indent="0">
              <a:buNone/>
            </a:pPr>
            <a:r>
              <a:rPr lang="en-US" sz="1200" dirty="0"/>
              <a:t>255MB TSV file with 650K rows and  58 columns downloaded </a:t>
            </a:r>
          </a:p>
          <a:p>
            <a:pPr marL="0" indent="0">
              <a:buNone/>
            </a:pPr>
            <a:r>
              <a:rPr lang="en-US" sz="1200" dirty="0"/>
              <a:t>from </a:t>
            </a:r>
            <a:r>
              <a:rPr lang="en-US" sz="1200" dirty="0">
                <a:hlinkClick r:id="rId3"/>
              </a:rPr>
              <a:t>https://data.lacity.org/A-Prosperous-City/Building-and-Safety-Permit-Information/yv23-pmwf</a:t>
            </a:r>
            <a:r>
              <a:rPr lang="en-US" sz="12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highlight>
                  <a:srgbClr val="FFFF00"/>
                </a:highlight>
              </a:rPr>
              <a:t>Destination</a:t>
            </a:r>
            <a:r>
              <a:rPr lang="en-US" sz="2000" dirty="0"/>
              <a:t> – Table on a local instance of SQL Server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3D7AFA-2705-4745-85D5-3A669EB07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359" y="3428999"/>
            <a:ext cx="6064296" cy="2192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34BD34-1259-4EDD-8C83-AD942648E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429000"/>
            <a:ext cx="2373928" cy="21927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579254-D1FA-4C8B-AC54-3D443C61117D}"/>
              </a:ext>
            </a:extLst>
          </p:cNvPr>
          <p:cNvSpPr txBox="1"/>
          <p:nvPr/>
        </p:nvSpPr>
        <p:spPr>
          <a:xfrm>
            <a:off x="492066" y="342899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881EBB-5E99-4F61-A8AF-E202D5DA3E3F}"/>
              </a:ext>
            </a:extLst>
          </p:cNvPr>
          <p:cNvSpPr txBox="1"/>
          <p:nvPr/>
        </p:nvSpPr>
        <p:spPr>
          <a:xfrm>
            <a:off x="8067443" y="3399683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856965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Balanced Data Distributor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193" y="1428758"/>
            <a:ext cx="8646715" cy="45148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1800" dirty="0"/>
              <a:t>Add BDD to an existing Data Flow process in 5 easy steps: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Drag and Drop (into a Data Flow)</a:t>
            </a:r>
          </a:p>
          <a:p>
            <a:pPr marL="800100" lvl="1" indent="-342900">
              <a:buFont typeface="+mj-lt"/>
              <a:buAutoNum type="arabicPeriod" startAt="2"/>
            </a:pPr>
            <a:r>
              <a:rPr lang="en-US" sz="1800" dirty="0"/>
              <a:t>Disconnect source and destination</a:t>
            </a:r>
          </a:p>
          <a:p>
            <a:pPr marL="800100" lvl="1" indent="-342900">
              <a:buFont typeface="+mj-lt"/>
              <a:buAutoNum type="arabicPeriod" startAt="3"/>
            </a:pPr>
            <a:r>
              <a:rPr lang="en-US" sz="1800" dirty="0"/>
              <a:t>Reconnect through the BDD/Balancer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1800" dirty="0"/>
              <a:t>Add more destinations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1800" dirty="0"/>
              <a:t>Connect BDD outputs to Destinations</a:t>
            </a:r>
          </a:p>
          <a:p>
            <a:pPr marL="800100" lvl="1" indent="-342900">
              <a:buFont typeface="+mj-lt"/>
              <a:buAutoNum type="arabicPeriod" startAt="4"/>
            </a:pPr>
            <a:endParaRPr lang="en-US" sz="24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48</a:t>
            </a:fld>
            <a:r>
              <a:rPr lang="en-US" dirty="0"/>
              <a:t>  |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7447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Balanced Data Distributor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193" y="1428758"/>
            <a:ext cx="8646715" cy="45148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49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49</a:t>
            </a:fld>
            <a:r>
              <a:rPr lang="en-US" dirty="0"/>
              <a:t>  |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9" name="Right Arrow 11">
            <a:extLst>
              <a:ext uri="{FF2B5EF4-FFF2-40B4-BE49-F238E27FC236}">
                <a16:creationId xmlns:a16="http://schemas.microsoft.com/office/drawing/2014/main" id="{5A647997-16DA-4E32-BDAC-0D25AB301EDD}"/>
              </a:ext>
            </a:extLst>
          </p:cNvPr>
          <p:cNvSpPr/>
          <p:nvPr/>
        </p:nvSpPr>
        <p:spPr>
          <a:xfrm>
            <a:off x="3547377" y="3265343"/>
            <a:ext cx="390138" cy="4208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37F156-4714-42C9-9D11-D6B3EA1FD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550" y="1711660"/>
            <a:ext cx="2897528" cy="591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565CCB-2468-4A3C-B6D0-EC445EF1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6" y="2849587"/>
            <a:ext cx="1246157" cy="1328240"/>
          </a:xfrm>
          <a:prstGeom prst="rect">
            <a:avLst/>
          </a:prstGeom>
        </p:spPr>
      </p:pic>
      <p:sp>
        <p:nvSpPr>
          <p:cNvPr id="17" name="Right Arrow 11">
            <a:extLst>
              <a:ext uri="{FF2B5EF4-FFF2-40B4-BE49-F238E27FC236}">
                <a16:creationId xmlns:a16="http://schemas.microsoft.com/office/drawing/2014/main" id="{242C3D9C-9D51-46A8-A769-96042A83A98F}"/>
              </a:ext>
            </a:extLst>
          </p:cNvPr>
          <p:cNvSpPr/>
          <p:nvPr/>
        </p:nvSpPr>
        <p:spPr>
          <a:xfrm>
            <a:off x="1716908" y="3361307"/>
            <a:ext cx="39013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E6317B-8B5F-4D8A-8602-B8A637426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046" y="2869611"/>
            <a:ext cx="1438315" cy="13282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80A8DB-56D1-4FE3-B04E-D5F4CB737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184" y="2588825"/>
            <a:ext cx="5027360" cy="177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8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Balanced Data Distributor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228193" y="1428758"/>
            <a:ext cx="8646715" cy="440051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Performance boost (x2) </a:t>
            </a:r>
          </a:p>
          <a:p>
            <a:r>
              <a:rPr lang="en-US" dirty="0"/>
              <a:t>Not using the BDD component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Using the BDD component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9E0FB4-B12C-452C-A138-997A202E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8" y="2565297"/>
            <a:ext cx="3352800" cy="11620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AF335F-22A4-4FB3-8770-9B72BB618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03" y="4704094"/>
            <a:ext cx="3324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24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Balanced Data Distributor (native to 2016)</a:t>
            </a:r>
          </a:p>
          <a:p>
            <a:r>
              <a:rPr lang="en-US" sz="3600" dirty="0"/>
              <a:t>Expression Task (available from 2012)</a:t>
            </a:r>
          </a:p>
          <a:p>
            <a:r>
              <a:rPr lang="en-US" sz="3600" dirty="0"/>
              <a:t>Package parts (available from 2016) 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783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Expression Task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6"/>
            <a:ext cx="8646715" cy="4400510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3600" dirty="0">
                <a:solidFill>
                  <a:srgbClr val="FFC000"/>
                </a:solidFill>
              </a:rPr>
              <a:t>Definition </a:t>
            </a:r>
          </a:p>
          <a:p>
            <a:pPr marL="457200" lvl="1" indent="0">
              <a:buNone/>
            </a:pPr>
            <a:r>
              <a:rPr lang="en-US" sz="3600" dirty="0"/>
              <a:t>The Expression Task creates and evaluates expressions that set variable values at runtime, using the Expression Builder. When you edit the task, the Expression Builder is launched. 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>
                <a:solidFill>
                  <a:srgbClr val="00B050"/>
                </a:solidFill>
              </a:rPr>
              <a:t>Pros</a:t>
            </a:r>
            <a:r>
              <a:rPr lang="en-US" sz="3600" dirty="0"/>
              <a:t>: Removes the need to use Script Task for SSIS expressions, enables variable reuse at runtime, promotes greater visibility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Cons</a:t>
            </a:r>
            <a:r>
              <a:rPr lang="en-US" sz="3600" dirty="0"/>
              <a:t>: None so far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3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Expression Task (continued)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0085" y="1802244"/>
            <a:ext cx="8646715" cy="41000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Use case = manipulate filename value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DC226A-418C-435C-81CC-D0BBD001D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96" y="2334397"/>
            <a:ext cx="4751447" cy="323125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79C3B6-DB7E-4575-A3E1-A809895CF35F}"/>
              </a:ext>
            </a:extLst>
          </p:cNvPr>
          <p:cNvSpPr/>
          <p:nvPr/>
        </p:nvSpPr>
        <p:spPr>
          <a:xfrm>
            <a:off x="3485071" y="4028536"/>
            <a:ext cx="1440612" cy="6383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C071A-F8A2-4F52-AC13-EAC7963B923A}"/>
              </a:ext>
            </a:extLst>
          </p:cNvPr>
          <p:cNvSpPr txBox="1"/>
          <p:nvPr/>
        </p:nvSpPr>
        <p:spPr>
          <a:xfrm>
            <a:off x="1638534" y="237651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0296F6-F97B-4B42-9DD1-0B7B17822A79}"/>
              </a:ext>
            </a:extLst>
          </p:cNvPr>
          <p:cNvSpPr txBox="1"/>
          <p:nvPr/>
        </p:nvSpPr>
        <p:spPr>
          <a:xfrm>
            <a:off x="4334867" y="237651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42150901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C46-C860-4648-B22B-D88D665E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Expression Task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5F4A-FA93-4E38-9C0E-EF9D84D4E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374" y="141763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Introduce an Expression Task in 3 easy 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Disconnect the flow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Drag and Drop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Define Expression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Connect to control Flow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517E-83E6-43C0-9EE1-6F7D037F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54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5C300E0-D92D-4044-84F3-F7C8EDC7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646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C46-C860-4648-B22B-D88D665E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Expression Task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5F4A-FA93-4E38-9C0E-EF9D84D4E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374" y="1417638"/>
            <a:ext cx="8229600" cy="4525963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517E-83E6-43C0-9EE1-6F7D037F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7524F492-82F6-4013-8C3D-9E38248487C2}"/>
              </a:ext>
            </a:extLst>
          </p:cNvPr>
          <p:cNvSpPr/>
          <p:nvPr/>
        </p:nvSpPr>
        <p:spPr>
          <a:xfrm>
            <a:off x="4098145" y="3012697"/>
            <a:ext cx="523833" cy="2913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5C300E0-D92D-4044-84F3-F7C8EDC7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7D254-BA04-4C29-8422-9BDABD4D7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699" y="1518939"/>
            <a:ext cx="1524000" cy="361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6E4CA1-54A0-4E1B-9E2D-DBB319533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062" y="2842616"/>
            <a:ext cx="1186743" cy="480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C58B86-EFB3-4861-830E-8CBC9A520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8790" y="4918023"/>
            <a:ext cx="7476838" cy="6451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28E074-49F0-4022-8A5A-B600210CD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2755" y="2120737"/>
            <a:ext cx="2239632" cy="24044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733AC4-8E66-45BC-9DF7-1E0E5D2164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26" y="2088939"/>
            <a:ext cx="3545412" cy="2430238"/>
          </a:xfrm>
          <a:prstGeom prst="rect">
            <a:avLst/>
          </a:prstGeom>
        </p:spPr>
      </p:pic>
      <p:sp>
        <p:nvSpPr>
          <p:cNvPr id="12" name="Right Arrow 8">
            <a:extLst>
              <a:ext uri="{FF2B5EF4-FFF2-40B4-BE49-F238E27FC236}">
                <a16:creationId xmlns:a16="http://schemas.microsoft.com/office/drawing/2014/main" id="{96205D5B-A220-459D-8EBC-B4CF7C710196}"/>
              </a:ext>
            </a:extLst>
          </p:cNvPr>
          <p:cNvSpPr/>
          <p:nvPr/>
        </p:nvSpPr>
        <p:spPr>
          <a:xfrm>
            <a:off x="5852071" y="2953046"/>
            <a:ext cx="530692" cy="279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4163F8-6962-4F3C-B48E-9085E5B7FD17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230434" y="3322964"/>
            <a:ext cx="0" cy="159505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Balanced Data Distributor (native to 2016)</a:t>
            </a:r>
          </a:p>
          <a:p>
            <a:r>
              <a:rPr lang="en-US" sz="3600" strike="sngStrike" dirty="0"/>
              <a:t>Expression Task (available from 2012)</a:t>
            </a:r>
          </a:p>
          <a:p>
            <a:r>
              <a:rPr lang="en-US" sz="3600" dirty="0"/>
              <a:t>Package parts (available from 2016) 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56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911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Package parts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6"/>
            <a:ext cx="8646715" cy="4400510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3600" dirty="0">
                <a:solidFill>
                  <a:srgbClr val="FFC000"/>
                </a:solidFill>
              </a:rPr>
              <a:t>Definition</a:t>
            </a:r>
          </a:p>
          <a:p>
            <a:pPr marL="457200" lvl="1" indent="0">
              <a:buNone/>
            </a:pPr>
            <a:r>
              <a:rPr lang="en-US" sz="3600" dirty="0"/>
              <a:t>Save a commonly used control flow task or container to a standalone part file - a “.</a:t>
            </a:r>
            <a:r>
              <a:rPr lang="en-US" sz="3600" dirty="0" err="1"/>
              <a:t>dtsxp</a:t>
            </a:r>
            <a:r>
              <a:rPr lang="en-US" sz="3600" dirty="0"/>
              <a:t>” file.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/>
              <a:t>Best use case scenario – logging/monitoring</a:t>
            </a:r>
          </a:p>
          <a:p>
            <a:pPr marL="457200" lvl="1" indent="0">
              <a:buNone/>
            </a:pPr>
            <a:endParaRPr lang="en-US" sz="36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sz="3600" dirty="0">
                <a:solidFill>
                  <a:srgbClr val="00B050"/>
                </a:solidFill>
              </a:rPr>
              <a:t>Pros</a:t>
            </a:r>
            <a:r>
              <a:rPr lang="en-US" sz="3600" dirty="0"/>
              <a:t>: Reusability, single place to encapsulate frequently used logic</a:t>
            </a:r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Cons</a:t>
            </a:r>
            <a:r>
              <a:rPr lang="en-US" sz="3600" dirty="0"/>
              <a:t>: Single point of failure, no support for nesting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57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57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1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C46-C860-4648-B22B-D88D665E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Package parts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5F4A-FA93-4E38-9C0E-EF9D84D4E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Use case = implement reusable logging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517E-83E6-43C0-9EE1-6F7D037F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58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D895C0-5617-4E8F-B794-29A9BDE5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B15F97-C01A-4C92-A0AC-7667D08CB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59" y="2201457"/>
            <a:ext cx="2018593" cy="37859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AC97E1-CFAA-4224-A381-80B1D750A277}"/>
              </a:ext>
            </a:extLst>
          </p:cNvPr>
          <p:cNvSpPr txBox="1"/>
          <p:nvPr/>
        </p:nvSpPr>
        <p:spPr>
          <a:xfrm>
            <a:off x="1581984" y="219383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BEFORE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3348A9-AEBD-4F78-B4F7-A61F880B6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640" y="2209292"/>
            <a:ext cx="1941987" cy="37859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756776-744F-4AA5-979A-BF9EE0C4959B}"/>
              </a:ext>
            </a:extLst>
          </p:cNvPr>
          <p:cNvSpPr txBox="1"/>
          <p:nvPr/>
        </p:nvSpPr>
        <p:spPr>
          <a:xfrm>
            <a:off x="4572000" y="2249590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3284333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C46-C860-4648-B22B-D88D665E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Package parts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5F4A-FA93-4E38-9C0E-EF9D84D4E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/>
              <a:t>Add a Package part in 5 easy steps: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/>
              <a:t>Create a New Package Part</a:t>
            </a:r>
          </a:p>
          <a:p>
            <a:pPr marL="566928" indent="-457200">
              <a:buFont typeface="+mj-lt"/>
              <a:buAutoNum type="arabicPeriod" startAt="2"/>
            </a:pPr>
            <a:r>
              <a:rPr lang="en-US" sz="2400" dirty="0"/>
              <a:t>Add custom logic</a:t>
            </a:r>
          </a:p>
          <a:p>
            <a:pPr marL="566928" indent="-457200">
              <a:buFont typeface="+mj-lt"/>
              <a:buAutoNum type="arabicPeriod" startAt="2"/>
            </a:pPr>
            <a:r>
              <a:rPr lang="en-US" sz="2400" dirty="0"/>
              <a:t>Save as package part (</a:t>
            </a:r>
            <a:r>
              <a:rPr lang="en-US" sz="2400" dirty="0" err="1"/>
              <a:t>dtsxp</a:t>
            </a:r>
            <a:r>
              <a:rPr lang="en-US" sz="2400" dirty="0"/>
              <a:t>) </a:t>
            </a:r>
          </a:p>
          <a:p>
            <a:pPr marL="566928" indent="-457200">
              <a:buFont typeface="+mj-lt"/>
              <a:buAutoNum type="arabicPeriod" startAt="2"/>
            </a:pPr>
            <a:r>
              <a:rPr lang="en-US" sz="2400"/>
              <a:t>Select Package Parts </a:t>
            </a:r>
            <a:r>
              <a:rPr lang="en-US" sz="2400" dirty="0"/>
              <a:t>from toolbox</a:t>
            </a:r>
          </a:p>
          <a:p>
            <a:pPr marL="566928" indent="-457200">
              <a:buFont typeface="+mj-lt"/>
              <a:buAutoNum type="arabicPeriod" startAt="2"/>
            </a:pPr>
            <a:r>
              <a:rPr lang="en-US" sz="2400" dirty="0"/>
              <a:t>Drag and drop to an existing package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517E-83E6-43C0-9EE1-6F7D037F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59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0D685F-3669-4D60-A63E-E292AEF7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66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C46-C860-4648-B22B-D88D665E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features: </a:t>
            </a:r>
            <a:br>
              <a:rPr lang="en-US" dirty="0"/>
            </a:br>
            <a:r>
              <a:rPr lang="en-US" dirty="0"/>
              <a:t>Package parts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5F4A-FA93-4E38-9C0E-EF9D84D4E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517E-83E6-43C0-9EE1-6F7D037F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60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0D685F-3669-4D60-A63E-E292AEF7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1AB6BE-854D-43B7-8582-11C47CEA3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98" y="3157041"/>
            <a:ext cx="4650664" cy="1190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9904D1-5CC4-47F4-9A0D-64B9446E6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64" y="3157041"/>
            <a:ext cx="2317396" cy="11904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89F93D-4DD7-47AA-8B25-D0C5229D4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790" y="1375877"/>
            <a:ext cx="5503362" cy="13742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D1A9F5-E3EA-48F1-AF45-953046EC1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471" y="4467225"/>
            <a:ext cx="2790825" cy="1581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D4EAC-794A-4E24-9FD7-52ABFE973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175" y="4514137"/>
            <a:ext cx="1945685" cy="1487326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FEC8F1-D5C0-4DF6-A1DC-CA709F33FABF}"/>
              </a:ext>
            </a:extLst>
          </p:cNvPr>
          <p:cNvCxnSpPr/>
          <p:nvPr/>
        </p:nvCxnSpPr>
        <p:spPr>
          <a:xfrm flipV="1">
            <a:off x="2802194" y="2750156"/>
            <a:ext cx="442451" cy="40688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F867A0-31F0-4DFF-ABAF-8332E06BE0C7}"/>
              </a:ext>
            </a:extLst>
          </p:cNvPr>
          <p:cNvCxnSpPr>
            <a:stCxn id="6" idx="3"/>
            <a:endCxn id="4" idx="1"/>
          </p:cNvCxnSpPr>
          <p:nvPr/>
        </p:nvCxnSpPr>
        <p:spPr>
          <a:xfrm>
            <a:off x="3005860" y="3752263"/>
            <a:ext cx="515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E33ECB6-882E-4C02-983F-0ACE1DAC30FF}"/>
              </a:ext>
            </a:extLst>
          </p:cNvPr>
          <p:cNvCxnSpPr>
            <a:cxnSpLocks/>
          </p:cNvCxnSpPr>
          <p:nvPr/>
        </p:nvCxnSpPr>
        <p:spPr>
          <a:xfrm flipV="1">
            <a:off x="2580967" y="4911213"/>
            <a:ext cx="2123768" cy="942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99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Test-drive select new features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Balanced Data Distributor (native to 2016)</a:t>
            </a:r>
          </a:p>
          <a:p>
            <a:r>
              <a:rPr lang="en-US" sz="3600" strike="sngStrike" dirty="0"/>
              <a:t>Expression Task (available from 2012)</a:t>
            </a:r>
          </a:p>
          <a:p>
            <a:r>
              <a:rPr lang="en-US" sz="3600" strike="sngStrike" dirty="0"/>
              <a:t>Package parts (available from 2016) 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61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962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(progress)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r>
              <a:rPr lang="en-US" sz="3600" strike="sngStrike" dirty="0"/>
              <a:t>Introduction to SSIS</a:t>
            </a:r>
          </a:p>
          <a:p>
            <a:r>
              <a:rPr lang="en-US" sz="3600" strike="sngStrike" dirty="0"/>
              <a:t>Create a simple ETL package</a:t>
            </a:r>
          </a:p>
          <a:p>
            <a:r>
              <a:rPr lang="en-US" sz="3600" strike="sngStrike" dirty="0"/>
              <a:t>Test-drive select features – Raw File</a:t>
            </a:r>
          </a:p>
          <a:p>
            <a:r>
              <a:rPr lang="en-US" sz="3600" strike="sngStrike" dirty="0"/>
              <a:t>What’s new in SSIS 2016</a:t>
            </a:r>
          </a:p>
          <a:p>
            <a:r>
              <a:rPr lang="en-US" sz="3600" strike="sngStrike" dirty="0"/>
              <a:t>Test-drive select new features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62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175" y="6286903"/>
            <a:ext cx="5274364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785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39969" y="1587335"/>
            <a:ext cx="8804031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800" dirty="0"/>
              <a:t>At the end of this session, you should have learned:</a:t>
            </a:r>
          </a:p>
          <a:p>
            <a:pPr marL="514350" indent="-457200"/>
            <a:r>
              <a:rPr lang="en-US" sz="2800" dirty="0"/>
              <a:t>ETL/ELT Basics</a:t>
            </a:r>
          </a:p>
          <a:p>
            <a:pPr marL="514350" indent="-457200"/>
            <a:r>
              <a:rPr lang="en-US" sz="2800" dirty="0"/>
              <a:t>Familiarity with SSIS</a:t>
            </a:r>
          </a:p>
          <a:p>
            <a:pPr marL="514350" indent="-457200"/>
            <a:r>
              <a:rPr lang="en-US" sz="2800" dirty="0"/>
              <a:t>How to create a basic SSIS package</a:t>
            </a:r>
          </a:p>
          <a:p>
            <a:pPr marL="514350" indent="-457200"/>
            <a:r>
              <a:rPr lang="en-US" sz="2800" dirty="0"/>
              <a:t>How to use a Raw File component</a:t>
            </a:r>
          </a:p>
          <a:p>
            <a:pPr marL="514350" indent="-457200"/>
            <a:r>
              <a:rPr lang="en-US" sz="2800" dirty="0"/>
              <a:t>What’s new in SSIS 2017</a:t>
            </a:r>
          </a:p>
          <a:p>
            <a:pPr marL="514350" indent="-457200"/>
            <a:r>
              <a:rPr lang="en-US" sz="2800" dirty="0"/>
              <a:t>How to use BDD, Expression Task, Package Parts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63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67409" y="6282995"/>
            <a:ext cx="5261678" cy="369033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275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775F2-61E6-470B-99A6-5A3C655B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80BE5-FCED-482E-8352-044D1D9D8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Just Bing/Google it!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437EC-FA15-4C13-93FF-F5835DD5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1FFB9-35E4-4FCD-8338-9B03F200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D5303-69AD-2E4D-B18B-E5EED0F0A60B}" type="slidenum">
              <a:rPr lang="en-US" smtClean="0"/>
              <a:pPr/>
              <a:t>64</a:t>
            </a:fld>
            <a:r>
              <a:rPr lang="en-US"/>
              <a:t>  |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797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steve.rezhener@hotmail.com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SteveRezhener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	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https://www.linkedin.com/in/steverezhener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https://speakerrate.com/speakers/178591</a:t>
            </a:r>
            <a:r>
              <a:rPr lang="en-US" dirty="0"/>
              <a:t> 							</a:t>
            </a:r>
          </a:p>
          <a:p>
            <a:pPr marL="0" indent="0" algn="ctr">
              <a:buNone/>
            </a:pPr>
            <a:r>
              <a:rPr lang="en-US" dirty="0"/>
              <a:t>Thank you!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228193" y="6286903"/>
            <a:ext cx="5277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D5303-69AD-2E4D-B18B-E5EED0F0A60B}" type="slidenum">
              <a:rPr lang="en-US" smtClean="0"/>
              <a:pPr/>
              <a:t>65</a:t>
            </a:fld>
            <a:r>
              <a:rPr lang="en-US" dirty="0"/>
              <a:t>  |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193" y="6286903"/>
            <a:ext cx="527746" cy="365125"/>
          </a:xfrm>
        </p:spPr>
        <p:txBody>
          <a:bodyPr/>
          <a:lstStyle/>
          <a:p>
            <a:fld id="{87FD5303-69AD-2E4D-B18B-E5EED0F0A60B}" type="slidenum">
              <a:rPr lang="en-US" smtClean="0"/>
              <a:pPr/>
              <a:t>65</a:t>
            </a:fld>
            <a:r>
              <a:rPr lang="en-US"/>
              <a:t>  |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7896" y="6286903"/>
            <a:ext cx="5685182" cy="365125"/>
          </a:xfrm>
        </p:spPr>
        <p:txBody>
          <a:bodyPr/>
          <a:lstStyle/>
          <a:p>
            <a:r>
              <a:rPr lang="en-US"/>
              <a:t>#SQLSatSD</a:t>
            </a:r>
            <a:endParaRPr lang="en-US" dirty="0"/>
          </a:p>
        </p:txBody>
      </p:sp>
      <p:pic>
        <p:nvPicPr>
          <p:cNvPr id="3" name="Picture 2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52E51D0-038A-476C-9C8C-A37F9E42F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90" y="1578360"/>
            <a:ext cx="506328" cy="527425"/>
          </a:xfrm>
          <a:prstGeom prst="rect">
            <a:avLst/>
          </a:prstGeom>
        </p:spPr>
      </p:pic>
      <p:pic>
        <p:nvPicPr>
          <p:cNvPr id="12" name="Picture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AA8DABF1-C17A-4BB6-8FA0-7FFAA88A7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90" y="2426192"/>
            <a:ext cx="503771" cy="4947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3486AF-33BA-4977-BCF1-F016819EEC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990" y="3270511"/>
            <a:ext cx="494720" cy="4947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CFAA58-9D33-4F70-9154-F97124FA0A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4121530"/>
            <a:ext cx="2841171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2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74947"/>
      </a:dk2>
      <a:lt2>
        <a:srgbClr val="EEECE1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75982F"/>
      </a:hlink>
      <a:folHlink>
        <a:srgbClr val="75982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74947"/>
    </a:dk2>
    <a:lt2>
      <a:srgbClr val="EEECE1"/>
    </a:lt2>
    <a:accent1>
      <a:srgbClr val="163764"/>
    </a:accent1>
    <a:accent2>
      <a:srgbClr val="75982F"/>
    </a:accent2>
    <a:accent3>
      <a:srgbClr val="16223C"/>
    </a:accent3>
    <a:accent4>
      <a:srgbClr val="B18126"/>
    </a:accent4>
    <a:accent5>
      <a:srgbClr val="00517C"/>
    </a:accent5>
    <a:accent6>
      <a:srgbClr val="F79646"/>
    </a:accent6>
    <a:hlink>
      <a:srgbClr val="75982F"/>
    </a:hlink>
    <a:folHlink>
      <a:srgbClr val="7598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2652</Words>
  <Application>Microsoft Office PowerPoint</Application>
  <PresentationFormat>On-screen Show (4:3)</PresentationFormat>
  <Paragraphs>755</Paragraphs>
  <Slides>65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Wingdings</vt:lpstr>
      <vt:lpstr>Office Theme</vt:lpstr>
      <vt:lpstr>Let’s Get Started!</vt:lpstr>
      <vt:lpstr>Background</vt:lpstr>
      <vt:lpstr>Please Support Our Sponsors</vt:lpstr>
      <vt:lpstr>PowerPoint Presentation</vt:lpstr>
      <vt:lpstr>PowerPoint Presentation</vt:lpstr>
      <vt:lpstr>Introduction to SSIS and more</vt:lpstr>
      <vt:lpstr>Agenda</vt:lpstr>
      <vt:lpstr>ETL Basics</vt:lpstr>
      <vt:lpstr>ELT Basics</vt:lpstr>
      <vt:lpstr>Agenda (progress)</vt:lpstr>
      <vt:lpstr>ETL software – The goal</vt:lpstr>
      <vt:lpstr>ETL software – the market</vt:lpstr>
      <vt:lpstr>ETL software – the players</vt:lpstr>
      <vt:lpstr>Agenda (progress)</vt:lpstr>
      <vt:lpstr>Introduction to SSIS</vt:lpstr>
      <vt:lpstr>Introduction to SSIS - What is SSIS?</vt:lpstr>
      <vt:lpstr>Introduction to SSIS - advantages</vt:lpstr>
      <vt:lpstr>Introduction to SSIS - examples</vt:lpstr>
      <vt:lpstr>Introduction to SSIS (progress)</vt:lpstr>
      <vt:lpstr>Introduction to SSIS - architecture</vt:lpstr>
      <vt:lpstr>Introduction to SSIS (progress)</vt:lpstr>
      <vt:lpstr>Introduction to SSIS – Essentials</vt:lpstr>
      <vt:lpstr>Introduction to SSIS – Essentials (cont.)</vt:lpstr>
      <vt:lpstr>Introduction to SSIS – Essentials (cont.)</vt:lpstr>
      <vt:lpstr>Introduction to SSIS (progress) </vt:lpstr>
      <vt:lpstr>Introduction to SSIS - SSIS vs. T-SQL &amp; VB.NET/C#? </vt:lpstr>
      <vt:lpstr>Introduction to SSIS (progress)</vt:lpstr>
      <vt:lpstr>Agenda (progress)</vt:lpstr>
      <vt:lpstr>Create a simple SSIS package</vt:lpstr>
      <vt:lpstr>Create a simple SSIS package (continued)</vt:lpstr>
      <vt:lpstr>Create a simple SSIS package (continued)</vt:lpstr>
      <vt:lpstr>Create a simple SSIS package (continued)</vt:lpstr>
      <vt:lpstr>Create a simple SSIS package (continued)</vt:lpstr>
      <vt:lpstr>Agenda (progress)</vt:lpstr>
      <vt:lpstr>Test-drive a Raw File feature</vt:lpstr>
      <vt:lpstr>Test-drive a Raw File feature (continued)</vt:lpstr>
      <vt:lpstr>Test-drive a Raw File feature (continued)</vt:lpstr>
      <vt:lpstr>Test-drive a Raw File feature (continued)</vt:lpstr>
      <vt:lpstr>Agenda (progress)</vt:lpstr>
      <vt:lpstr>What’s new in SSIS 2017?</vt:lpstr>
      <vt:lpstr>What’s new in SSIS 2017 Deprecated features</vt:lpstr>
      <vt:lpstr>What’s new in SSIS 2017 -  Still Missing Features</vt:lpstr>
      <vt:lpstr>What’s new in SSIS 2017 -  New Features</vt:lpstr>
      <vt:lpstr>Agenda (progress)</vt:lpstr>
      <vt:lpstr>Test-drive select new features</vt:lpstr>
      <vt:lpstr>Test-drive select new features:  Balance Data Distributor </vt:lpstr>
      <vt:lpstr>Test-drive select new features:  Balanced Data Distributor (continued)</vt:lpstr>
      <vt:lpstr>Test-drive select new features:  Balanced Data Distributor (continued)</vt:lpstr>
      <vt:lpstr>Test-drive select new features:  Balanced Data Distributor (continued)</vt:lpstr>
      <vt:lpstr>Test-drive select new features:  Balanced Data Distributor (continued)</vt:lpstr>
      <vt:lpstr>Test-drive select new features (progress)</vt:lpstr>
      <vt:lpstr>Test-drive select new features:  Expression Task</vt:lpstr>
      <vt:lpstr>Test-drive select new features:  Expression Task (continued)</vt:lpstr>
      <vt:lpstr>Test-drive select new features:  Expression Task (continued)</vt:lpstr>
      <vt:lpstr>Test-drive select new features:  Expression Task (continued)</vt:lpstr>
      <vt:lpstr>Test-drive select new features (progress)</vt:lpstr>
      <vt:lpstr>Test-drive select new features:  Package parts</vt:lpstr>
      <vt:lpstr>Test-drive select new features:  Package parts (continued)</vt:lpstr>
      <vt:lpstr>Test-drive select new features:  Package parts (continued)</vt:lpstr>
      <vt:lpstr>Test-drive select new features:  Package parts (continued)</vt:lpstr>
      <vt:lpstr>Test-drive select new features (progress)</vt:lpstr>
      <vt:lpstr>Agenda (progress)</vt:lpstr>
      <vt:lpstr>Summary</vt:lpstr>
      <vt:lpstr>Online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2018-09-30T02:45:33Z</dcterms:created>
  <dcterms:modified xsi:type="dcterms:W3CDTF">2018-09-30T02:45:44Z</dcterms:modified>
</cp:coreProperties>
</file>