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327" r:id="rId4"/>
    <p:sldId id="344" r:id="rId5"/>
    <p:sldId id="326" r:id="rId6"/>
    <p:sldId id="341" r:id="rId7"/>
    <p:sldId id="342" r:id="rId8"/>
    <p:sldId id="343" r:id="rId9"/>
    <p:sldId id="328" r:id="rId10"/>
    <p:sldId id="333" r:id="rId11"/>
    <p:sldId id="331" r:id="rId12"/>
    <p:sldId id="334" r:id="rId13"/>
    <p:sldId id="335" r:id="rId14"/>
    <p:sldId id="336" r:id="rId15"/>
    <p:sldId id="337" r:id="rId16"/>
    <p:sldId id="340" r:id="rId17"/>
    <p:sldId id="338" r:id="rId18"/>
    <p:sldId id="339" r:id="rId19"/>
    <p:sldId id="325" r:id="rId20"/>
    <p:sldId id="322" r:id="rId21"/>
    <p:sldId id="284" r:id="rId22"/>
    <p:sldId id="323" r:id="rId23"/>
    <p:sldId id="32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A50420A-2791-47F6-A4A1-82D7E22D1FA3}">
          <p14:sldIdLst>
            <p14:sldId id="256"/>
            <p14:sldId id="257"/>
            <p14:sldId id="327"/>
            <p14:sldId id="344"/>
            <p14:sldId id="326"/>
            <p14:sldId id="341"/>
            <p14:sldId id="342"/>
            <p14:sldId id="343"/>
            <p14:sldId id="328"/>
            <p14:sldId id="333"/>
            <p14:sldId id="331"/>
            <p14:sldId id="334"/>
            <p14:sldId id="335"/>
            <p14:sldId id="336"/>
            <p14:sldId id="337"/>
            <p14:sldId id="340"/>
            <p14:sldId id="338"/>
            <p14:sldId id="339"/>
            <p14:sldId id="325"/>
            <p14:sldId id="322"/>
            <p14:sldId id="284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4764" autoAdjust="0"/>
  </p:normalViewPr>
  <p:slideViewPr>
    <p:cSldViewPr snapToGrid="0" snapToObjects="1">
      <p:cViewPr varScale="1">
        <p:scale>
          <a:sx n="97" d="100"/>
          <a:sy n="97" d="100"/>
        </p:scale>
        <p:origin x="202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30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Rezhener" userId="effd85a86cc63183" providerId="LiveId" clId="{3045966E-F4FB-4DF8-B1B9-B1B1DBE01460}"/>
    <pc:docChg chg="undo custSel addSld modSld">
      <pc:chgData name="Steve Rezhener" userId="effd85a86cc63183" providerId="LiveId" clId="{3045966E-F4FB-4DF8-B1B9-B1B1DBE01460}" dt="2017-09-15T06:06:25.527" v="931" actId="20577"/>
      <pc:docMkLst>
        <pc:docMk/>
      </pc:docMkLst>
      <pc:sldChg chg="modNotesTx">
        <pc:chgData name="Steve Rezhener" userId="effd85a86cc63183" providerId="LiveId" clId="{3045966E-F4FB-4DF8-B1B9-B1B1DBE01460}" dt="2017-09-15T06:00:22.042" v="921" actId="20577"/>
        <pc:sldMkLst>
          <pc:docMk/>
          <pc:sldMk cId="3880213463" sldId="257"/>
        </pc:sldMkLst>
      </pc:sldChg>
      <pc:sldChg chg="modSp">
        <pc:chgData name="Steve Rezhener" userId="effd85a86cc63183" providerId="LiveId" clId="{3045966E-F4FB-4DF8-B1B9-B1B1DBE01460}" dt="2017-09-15T06:06:25.527" v="931" actId="20577"/>
        <pc:sldMkLst>
          <pc:docMk/>
          <pc:sldMk cId="2025027552" sldId="325"/>
        </pc:sldMkLst>
        <pc:spChg chg="mod">
          <ac:chgData name="Steve Rezhener" userId="effd85a86cc63183" providerId="LiveId" clId="{3045966E-F4FB-4DF8-B1B9-B1B1DBE01460}" dt="2017-09-15T06:06:25.527" v="931" actId="20577"/>
          <ac:spMkLst>
            <pc:docMk/>
            <pc:sldMk cId="2025027552" sldId="325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1:31.183" v="195" actId="20577"/>
        <pc:sldMkLst>
          <pc:docMk/>
          <pc:sldMk cId="3744359196" sldId="326"/>
        </pc:sldMkLst>
        <pc:spChg chg="mod">
          <ac:chgData name="Steve Rezhener" userId="effd85a86cc63183" providerId="LiveId" clId="{3045966E-F4FB-4DF8-B1B9-B1B1DBE01460}" dt="2017-09-15T05:41:31.183" v="195" actId="20577"/>
          <ac:spMkLst>
            <pc:docMk/>
            <pc:sldMk cId="3744359196" sldId="326"/>
            <ac:spMk id="18" creationId="{00000000-0000-0000-0000-000000000000}"/>
          </ac:spMkLst>
        </pc:spChg>
        <pc:spChg chg="mod">
          <ac:chgData name="Steve Rezhener" userId="effd85a86cc63183" providerId="LiveId" clId="{3045966E-F4FB-4DF8-B1B9-B1B1DBE01460}" dt="2017-09-08T17:19:48.580" v="122" actId="20577"/>
          <ac:spMkLst>
            <pc:docMk/>
            <pc:sldMk cId="3744359196" sldId="326"/>
            <ac:spMk id="19" creationId="{00000000-0000-0000-0000-000000000000}"/>
          </ac:spMkLst>
        </pc:spChg>
      </pc:sldChg>
      <pc:sldChg chg="modSp modNotesTx">
        <pc:chgData name="Steve Rezhener" userId="effd85a86cc63183" providerId="LiveId" clId="{3045966E-F4FB-4DF8-B1B9-B1B1DBE01460}" dt="2017-09-15T05:56:18.006" v="565" actId="20577"/>
        <pc:sldMkLst>
          <pc:docMk/>
          <pc:sldMk cId="2563038725" sldId="327"/>
        </pc:sldMkLst>
        <pc:spChg chg="mod">
          <ac:chgData name="Steve Rezhener" userId="effd85a86cc63183" providerId="LiveId" clId="{3045966E-F4FB-4DF8-B1B9-B1B1DBE01460}" dt="2017-08-29T16:22:27.070" v="35" actId="20577"/>
          <ac:spMkLst>
            <pc:docMk/>
            <pc:sldMk cId="2563038725" sldId="327"/>
            <ac:spMk id="18" creationId="{00000000-0000-0000-0000-000000000000}"/>
          </ac:spMkLst>
        </pc:spChg>
        <pc:spChg chg="mod">
          <ac:chgData name="Steve Rezhener" userId="effd85a86cc63183" providerId="LiveId" clId="{3045966E-F4FB-4DF8-B1B9-B1B1DBE01460}" dt="2017-09-15T05:41:09.950" v="174" actId="20577"/>
          <ac:spMkLst>
            <pc:docMk/>
            <pc:sldMk cId="2563038725" sldId="327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8-29T16:27:30.460" v="92" actId="20577"/>
        <pc:sldMkLst>
          <pc:docMk/>
          <pc:sldMk cId="1878632948" sldId="334"/>
        </pc:sldMkLst>
        <pc:spChg chg="mod">
          <ac:chgData name="Steve Rezhener" userId="effd85a86cc63183" providerId="LiveId" clId="{3045966E-F4FB-4DF8-B1B9-B1B1DBE01460}" dt="2017-08-29T16:27:30.460" v="92" actId="20577"/>
          <ac:spMkLst>
            <pc:docMk/>
            <pc:sldMk cId="1878632948" sldId="334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8-29T16:28:09.888" v="94" actId="5793"/>
        <pc:sldMkLst>
          <pc:docMk/>
          <pc:sldMk cId="3874900530" sldId="335"/>
        </pc:sldMkLst>
        <pc:spChg chg="mod">
          <ac:chgData name="Steve Rezhener" userId="effd85a86cc63183" providerId="LiveId" clId="{3045966E-F4FB-4DF8-B1B9-B1B1DBE01460}" dt="2017-08-29T16:28:09.888" v="94" actId="5793"/>
          <ac:spMkLst>
            <pc:docMk/>
            <pc:sldMk cId="3874900530" sldId="335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6:58.109" v="317" actId="20577"/>
        <pc:sldMkLst>
          <pc:docMk/>
          <pc:sldMk cId="348292419" sldId="338"/>
        </pc:sldMkLst>
        <pc:spChg chg="mod">
          <ac:chgData name="Steve Rezhener" userId="effd85a86cc63183" providerId="LiveId" clId="{3045966E-F4FB-4DF8-B1B9-B1B1DBE01460}" dt="2017-09-15T05:46:58.109" v="317" actId="20577"/>
          <ac:spMkLst>
            <pc:docMk/>
            <pc:sldMk cId="348292419" sldId="338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5:42.571" v="282" actId="20577"/>
        <pc:sldMkLst>
          <pc:docMk/>
          <pc:sldMk cId="1998286270" sldId="340"/>
        </pc:sldMkLst>
        <pc:spChg chg="mod">
          <ac:chgData name="Steve Rezhener" userId="effd85a86cc63183" providerId="LiveId" clId="{3045966E-F4FB-4DF8-B1B9-B1B1DBE01460}" dt="2017-09-15T05:45:42.571" v="282" actId="20577"/>
          <ac:spMkLst>
            <pc:docMk/>
            <pc:sldMk cId="1998286270" sldId="340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1:49.749" v="216" actId="20577"/>
        <pc:sldMkLst>
          <pc:docMk/>
          <pc:sldMk cId="3339324610" sldId="341"/>
        </pc:sldMkLst>
        <pc:spChg chg="mod">
          <ac:chgData name="Steve Rezhener" userId="effd85a86cc63183" providerId="LiveId" clId="{3045966E-F4FB-4DF8-B1B9-B1B1DBE01460}" dt="2017-09-15T05:41:49.749" v="216" actId="20577"/>
          <ac:spMkLst>
            <pc:docMk/>
            <pc:sldMk cId="3339324610" sldId="341"/>
            <ac:spMk id="18" creationId="{00000000-0000-0000-0000-000000000000}"/>
          </ac:spMkLst>
        </pc:spChg>
        <pc:spChg chg="mod">
          <ac:chgData name="Steve Rezhener" userId="effd85a86cc63183" providerId="LiveId" clId="{3045966E-F4FB-4DF8-B1B9-B1B1DBE01460}" dt="2017-09-08T17:19:59.852" v="133" actId="20577"/>
          <ac:spMkLst>
            <pc:docMk/>
            <pc:sldMk cId="3339324610" sldId="341"/>
            <ac:spMk id="19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2:22.184" v="245" actId="20577"/>
        <pc:sldMkLst>
          <pc:docMk/>
          <pc:sldMk cId="3180485520" sldId="342"/>
        </pc:sldMkLst>
        <pc:spChg chg="mod">
          <ac:chgData name="Steve Rezhener" userId="effd85a86cc63183" providerId="LiveId" clId="{3045966E-F4FB-4DF8-B1B9-B1B1DBE01460}" dt="2017-09-15T05:42:22.184" v="245" actId="20577"/>
          <ac:spMkLst>
            <pc:docMk/>
            <pc:sldMk cId="3180485520" sldId="342"/>
            <ac:spMk id="18" creationId="{00000000-0000-0000-0000-000000000000}"/>
          </ac:spMkLst>
        </pc:spChg>
      </pc:sldChg>
      <pc:sldChg chg="modSp">
        <pc:chgData name="Steve Rezhener" userId="effd85a86cc63183" providerId="LiveId" clId="{3045966E-F4FB-4DF8-B1B9-B1B1DBE01460}" dt="2017-09-15T05:42:43.315" v="264" actId="20577"/>
        <pc:sldMkLst>
          <pc:docMk/>
          <pc:sldMk cId="3881734411" sldId="343"/>
        </pc:sldMkLst>
        <pc:spChg chg="mod">
          <ac:chgData name="Steve Rezhener" userId="effd85a86cc63183" providerId="LiveId" clId="{3045966E-F4FB-4DF8-B1B9-B1B1DBE01460}" dt="2017-09-15T05:42:43.315" v="264" actId="20577"/>
          <ac:spMkLst>
            <pc:docMk/>
            <pc:sldMk cId="3881734411" sldId="343"/>
            <ac:spMk id="18" creationId="{00000000-0000-0000-0000-000000000000}"/>
          </ac:spMkLst>
        </pc:spChg>
        <pc:spChg chg="mod">
          <ac:chgData name="Steve Rezhener" userId="effd85a86cc63183" providerId="LiveId" clId="{3045966E-F4FB-4DF8-B1B9-B1B1DBE01460}" dt="2017-08-29T16:26:07.154" v="83" actId="12"/>
          <ac:spMkLst>
            <pc:docMk/>
            <pc:sldMk cId="3881734411" sldId="343"/>
            <ac:spMk id="19" creationId="{00000000-0000-0000-0000-000000000000}"/>
          </ac:spMkLst>
        </pc:spChg>
      </pc:sldChg>
      <pc:sldChg chg="modSp add">
        <pc:chgData name="Steve Rezhener" userId="effd85a86cc63183" providerId="LiveId" clId="{3045966E-F4FB-4DF8-B1B9-B1B1DBE01460}" dt="2017-09-15T05:41:15.351" v="176" actId="20577"/>
        <pc:sldMkLst>
          <pc:docMk/>
          <pc:sldMk cId="2868707631" sldId="344"/>
        </pc:sldMkLst>
        <pc:spChg chg="mod">
          <ac:chgData name="Steve Rezhener" userId="effd85a86cc63183" providerId="LiveId" clId="{3045966E-F4FB-4DF8-B1B9-B1B1DBE01460}" dt="2017-09-15T05:41:15.351" v="176" actId="20577"/>
          <ac:spMkLst>
            <pc:docMk/>
            <pc:sldMk cId="2868707631" sldId="344"/>
            <ac:spMk id="1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32CB6-B1D4-4ADB-B340-5C6CE718BDD5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580C5-A4BE-4154-9BE9-6C52E9724F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3884613" y="8685212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21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165FF-6681-4237-8940-AAF7A97E7A1D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3362F-1D4D-49AC-84CB-793CF5F96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93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Born in Ukraine, moved to Israel and ended up in United States of America. I speak fluently in 2 foreign languages and this is my English is that bad! Can you guess if my original name is Steve?</a:t>
            </a:r>
          </a:p>
          <a:p>
            <a:r>
              <a:rPr lang="en-US" dirty="0"/>
              <a:t>I’m a novice speaker and need help. Need help from one person, to alert on questions, use of abbreviations.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94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running SQL community events? What does it take to run SQL community events? Lessons learned from SQL Malibu and SQL Saturday in 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03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49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2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17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51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15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93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83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95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12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21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32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33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08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72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96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07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125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5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47"/>
            <a:ext cx="9143999" cy="59607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408" y="516685"/>
            <a:ext cx="8203153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1907341"/>
            <a:ext cx="7925349" cy="17526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197614"/>
            <a:ext cx="773079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50847" y="6197614"/>
            <a:ext cx="1855816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3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charset="2"/>
              <a:buChar char="§"/>
              <a:defRPr>
                <a:solidFill>
                  <a:srgbClr val="474947"/>
                </a:solidFill>
              </a:defRPr>
            </a:lvl2pPr>
            <a:lvl3pPr marL="11430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3pPr>
            <a:lvl4pPr marL="16002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4pPr>
            <a:lvl5pPr marL="20574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‹#›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4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351059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98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22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18698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5500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24124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42B21B-2ADA-A040-A652-A7305E1B99FE}" type="datetimeFigureOut">
              <a:rPr lang="en-US" smtClean="0"/>
              <a:pPr/>
              <a:t>9/14/2017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73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07275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28" y="6072791"/>
            <a:ext cx="9143995" cy="7951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The 1st EVER #SQLSatLA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60044" y="1220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433283" y="6056008"/>
            <a:ext cx="1603984" cy="8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steverezhen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jpg"/><Relationship Id="rId21" Type="http://schemas.openxmlformats.org/officeDocument/2006/relationships/image" Target="../media/image27.png"/><Relationship Id="rId34" Type="http://schemas.openxmlformats.org/officeDocument/2006/relationships/image" Target="../media/image40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jp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2" Type="http://schemas.openxmlformats.org/officeDocument/2006/relationships/image" Target="../media/image8.jp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24" Type="http://schemas.openxmlformats.org/officeDocument/2006/relationships/image" Target="../media/image30.jpg"/><Relationship Id="rId32" Type="http://schemas.openxmlformats.org/officeDocument/2006/relationships/image" Target="../media/image38.JPG"/><Relationship Id="rId37" Type="http://schemas.openxmlformats.org/officeDocument/2006/relationships/image" Target="../media/image43.png"/><Relationship Id="rId5" Type="http://schemas.openxmlformats.org/officeDocument/2006/relationships/image" Target="../media/image11.JP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jpg"/><Relationship Id="rId10" Type="http://schemas.openxmlformats.org/officeDocument/2006/relationships/image" Target="../media/image16.png"/><Relationship Id="rId19" Type="http://schemas.openxmlformats.org/officeDocument/2006/relationships/image" Target="../media/image25.jpg"/><Relationship Id="rId31" Type="http://schemas.openxmlformats.org/officeDocument/2006/relationships/image" Target="../media/image37.pn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20.png"/><Relationship Id="rId22" Type="http://schemas.openxmlformats.org/officeDocument/2006/relationships/image" Target="../media/image28.jpg"/><Relationship Id="rId27" Type="http://schemas.openxmlformats.org/officeDocument/2006/relationships/image" Target="../media/image33.gif"/><Relationship Id="rId30" Type="http://schemas.openxmlformats.org/officeDocument/2006/relationships/image" Target="../media/image36.jpg"/><Relationship Id="rId35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steverezhener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qlsaturday.com/650/eventhome.aspx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qlsaturday.com/661/eventhome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310" y="597500"/>
            <a:ext cx="8780206" cy="1470025"/>
          </a:xfrm>
        </p:spPr>
        <p:txBody>
          <a:bodyPr/>
          <a:lstStyle/>
          <a:p>
            <a:r>
              <a:rPr lang="en-US"/>
              <a:t>Let’s Get Started!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2067525"/>
            <a:ext cx="7925349" cy="1752600"/>
          </a:xfrm>
        </p:spPr>
        <p:txBody>
          <a:bodyPr>
            <a:normAutofit/>
          </a:bodyPr>
          <a:lstStyle/>
          <a:p>
            <a:r>
              <a:rPr lang="en-US" dirty="0"/>
              <a:t>Steve Rezhener</a:t>
            </a:r>
          </a:p>
          <a:p>
            <a:r>
              <a:rPr lang="en-US" dirty="0"/>
              <a:t>Certified Human ®</a:t>
            </a:r>
          </a:p>
        </p:txBody>
      </p:sp>
    </p:spTree>
    <p:extLst>
      <p:ext uri="{BB962C8B-B14F-4D97-AF65-F5344CB8AC3E}">
        <p14:creationId xmlns:p14="http://schemas.microsoft.com/office/powerpoint/2010/main" val="326067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Geek, Husband, and Father of 2</a:t>
            </a:r>
          </a:p>
          <a:p>
            <a:r>
              <a:rPr lang="en-US" dirty="0"/>
              <a:t>10+ yrs. in a SQL Server field</a:t>
            </a:r>
          </a:p>
          <a:p>
            <a:r>
              <a:rPr lang="en-US" dirty="0"/>
              <a:t>MCITP SQL Server 2005/2008, MBA</a:t>
            </a:r>
          </a:p>
          <a:p>
            <a:r>
              <a:rPr lang="en-US" dirty="0"/>
              <a:t>SQL Malibu Group Leader</a:t>
            </a:r>
          </a:p>
          <a:p>
            <a:r>
              <a:rPr lang="en-US" dirty="0"/>
              <a:t>SQL Saturday in LA Organizer 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Email: steve.rezhener@hotmail.com</a:t>
            </a:r>
          </a:p>
          <a:p>
            <a:r>
              <a:rPr lang="en-US" dirty="0"/>
              <a:t>Twitter: @</a:t>
            </a:r>
            <a:r>
              <a:rPr lang="en-US" dirty="0" err="1"/>
              <a:t>SteveRezhener</a:t>
            </a:r>
            <a:endParaRPr lang="en-US" dirty="0"/>
          </a:p>
          <a:p>
            <a:r>
              <a:rPr lang="en-US" dirty="0"/>
              <a:t>LinkedIn: </a:t>
            </a:r>
            <a:r>
              <a:rPr lang="en-US" dirty="0">
                <a:hlinkClick r:id="rId3"/>
              </a:rPr>
              <a:t>https://www.linkedin.com/in/steverezhener/</a:t>
            </a:r>
            <a:r>
              <a:rPr lang="en-US" dirty="0"/>
              <a:t> 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586" y="2948151"/>
            <a:ext cx="3138214" cy="167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1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Organizing a</a:t>
            </a:r>
          </a:p>
          <a:p>
            <a:pPr marL="0" indent="0">
              <a:buNone/>
            </a:pPr>
            <a:r>
              <a:rPr lang="en-US" sz="6000" dirty="0"/>
              <a:t>SQL Community Events</a:t>
            </a:r>
            <a:endParaRPr lang="en-US" sz="5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03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Benefits of organizing a SQL community event</a:t>
            </a:r>
          </a:p>
          <a:p>
            <a:r>
              <a:rPr lang="en-US" sz="4000" dirty="0"/>
              <a:t>What is a Local SQL Server User Group</a:t>
            </a:r>
          </a:p>
          <a:p>
            <a:pPr lvl="1"/>
            <a:r>
              <a:rPr lang="en-US" sz="3200" dirty="0"/>
              <a:t>Learn from SQL Malibu Local User Group</a:t>
            </a:r>
          </a:p>
          <a:p>
            <a:r>
              <a:rPr lang="en-US" sz="4000" dirty="0"/>
              <a:t>What is a SQL Saturday event</a:t>
            </a:r>
          </a:p>
          <a:p>
            <a:pPr lvl="1"/>
            <a:r>
              <a:rPr lang="en-US" sz="3200" dirty="0"/>
              <a:t>Learn from SQL Saturday in LA</a:t>
            </a:r>
          </a:p>
          <a:p>
            <a:r>
              <a:rPr lang="en-US" sz="3600" dirty="0"/>
              <a:t>Summary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0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organizing a SQL Community event</a:t>
            </a:r>
            <a:br>
              <a:rPr lang="en-US" dirty="0"/>
            </a:b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Autofit/>
          </a:bodyPr>
          <a:lstStyle/>
          <a:p>
            <a:pPr marL="57150" indent="0">
              <a:buNone/>
            </a:pPr>
            <a:r>
              <a:rPr lang="en-US" sz="4400" dirty="0"/>
              <a:t>Why organize?</a:t>
            </a:r>
          </a:p>
          <a:p>
            <a:r>
              <a:rPr lang="en-US" sz="4400" dirty="0"/>
              <a:t>Acquire new skills</a:t>
            </a:r>
          </a:p>
          <a:p>
            <a:r>
              <a:rPr lang="en-US" sz="4400" dirty="0"/>
              <a:t>Personal branding/visibility</a:t>
            </a:r>
          </a:p>
          <a:p>
            <a:r>
              <a:rPr lang="en-US" sz="4400" dirty="0"/>
              <a:t>Tons of fun</a:t>
            </a:r>
            <a:endParaRPr lang="en-US" sz="1100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59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organizing a SQL community event</a:t>
            </a:r>
            <a:br>
              <a:rPr lang="en-US" dirty="0"/>
            </a:b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Acquire new skills: </a:t>
            </a:r>
          </a:p>
          <a:p>
            <a:pPr lvl="1"/>
            <a:r>
              <a:rPr lang="en-US" sz="3600" dirty="0"/>
              <a:t>Soft skills</a:t>
            </a:r>
          </a:p>
          <a:p>
            <a:pPr lvl="1"/>
            <a:r>
              <a:rPr lang="en-US" sz="3600" dirty="0"/>
              <a:t>Delegation</a:t>
            </a:r>
          </a:p>
          <a:p>
            <a:pPr lvl="1"/>
            <a:r>
              <a:rPr lang="en-US" sz="3600" dirty="0"/>
              <a:t>Communication</a:t>
            </a:r>
          </a:p>
          <a:p>
            <a:pPr lvl="1"/>
            <a:r>
              <a:rPr lang="en-US" sz="3600" dirty="0"/>
              <a:t>Time management</a:t>
            </a:r>
          </a:p>
          <a:p>
            <a:pPr lvl="1"/>
            <a:r>
              <a:rPr lang="en-US" sz="3600" dirty="0"/>
              <a:t>Experience in event management and crisis resolution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2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organizing a SQL community event</a:t>
            </a:r>
            <a:br>
              <a:rPr lang="en-US" dirty="0"/>
            </a:b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Personal branding:</a:t>
            </a:r>
          </a:p>
          <a:p>
            <a:pPr lvl="1"/>
            <a:r>
              <a:rPr lang="en-US" sz="4000" dirty="0"/>
              <a:t>Management material ready</a:t>
            </a:r>
          </a:p>
          <a:p>
            <a:pPr lvl="1"/>
            <a:r>
              <a:rPr lang="en-US" sz="4000" dirty="0"/>
              <a:t>Consulting career</a:t>
            </a:r>
          </a:p>
          <a:p>
            <a:pPr lvl="1"/>
            <a:r>
              <a:rPr lang="en-US" sz="4000" dirty="0"/>
              <a:t>Visibility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48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organizing a SQL community event</a:t>
            </a:r>
            <a:br>
              <a:rPr lang="en-US" dirty="0"/>
            </a:b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Tons of fun:</a:t>
            </a:r>
          </a:p>
          <a:p>
            <a:r>
              <a:rPr lang="en-US" sz="4000" dirty="0"/>
              <a:t>Satisfaction</a:t>
            </a:r>
          </a:p>
          <a:p>
            <a:r>
              <a:rPr lang="en-US" sz="4000" dirty="0"/>
              <a:t>Excitement</a:t>
            </a:r>
            <a:endParaRPr lang="en-US" sz="1050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3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SQL Server User Group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dirty="0"/>
              <a:t>What is a Local SQL Server User Group?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Local Groups (formerly "Local Chapters") are a free and easily accessible resource for sharing knowledge, and connecting with other data professionals in your geographical area.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39" y="2276474"/>
            <a:ext cx="114300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4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SQL Server User Group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It’s a local meetup for SQL Server professionals</a:t>
            </a:r>
          </a:p>
          <a:p>
            <a:r>
              <a:rPr lang="en-US" sz="3600" dirty="0"/>
              <a:t>A place to network</a:t>
            </a:r>
          </a:p>
          <a:p>
            <a:r>
              <a:rPr lang="en-US" sz="3600" dirty="0"/>
              <a:t>A chance to ask a questions and get answers instantly (+credibility factor)</a:t>
            </a:r>
          </a:p>
          <a:p>
            <a:r>
              <a:rPr lang="en-US" sz="3600" dirty="0"/>
              <a:t>An opportunity to learn</a:t>
            </a:r>
          </a:p>
          <a:p>
            <a:r>
              <a:rPr lang="en-US" sz="3600" dirty="0"/>
              <a:t>5-20 attendees</a:t>
            </a:r>
          </a:p>
          <a:p>
            <a:pPr lvl="1"/>
            <a:endParaRPr lang="en-US" sz="32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8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SQL Server User Group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sz="11200" dirty="0"/>
              <a:t>Challenges:</a:t>
            </a:r>
          </a:p>
          <a:p>
            <a:r>
              <a:rPr lang="en-US" sz="11200" dirty="0"/>
              <a:t>Team</a:t>
            </a:r>
          </a:p>
          <a:p>
            <a:r>
              <a:rPr lang="en-US" sz="11200" dirty="0"/>
              <a:t>Venue (required for a physical event)</a:t>
            </a:r>
          </a:p>
          <a:p>
            <a:r>
              <a:rPr lang="en-US" sz="11200" dirty="0"/>
              <a:t>Fixed schedule/frequency</a:t>
            </a:r>
          </a:p>
          <a:p>
            <a:r>
              <a:rPr lang="en-US" sz="11200" dirty="0"/>
              <a:t>Attendees (competing on a precious time*)</a:t>
            </a:r>
          </a:p>
          <a:p>
            <a:r>
              <a:rPr lang="en-US" sz="11200" dirty="0"/>
              <a:t>Speakers</a:t>
            </a:r>
          </a:p>
          <a:p>
            <a:r>
              <a:rPr lang="en-US" sz="11200" dirty="0"/>
              <a:t>Sponsors</a:t>
            </a:r>
          </a:p>
          <a:p>
            <a:r>
              <a:rPr lang="en-US" sz="11200" dirty="0"/>
              <a:t>Budget</a:t>
            </a:r>
          </a:p>
          <a:p>
            <a:r>
              <a:rPr lang="en-US" sz="11200" dirty="0"/>
              <a:t>Communication</a:t>
            </a:r>
          </a:p>
          <a:p>
            <a:endParaRPr lang="en-US" sz="4400" dirty="0"/>
          </a:p>
          <a:p>
            <a:pPr marL="57150" indent="0">
              <a:buNone/>
            </a:pPr>
            <a:r>
              <a:rPr lang="en-US" sz="7200" dirty="0"/>
              <a:t>* Tough competition with Google/YouTube/Lynda/</a:t>
            </a:r>
            <a:r>
              <a:rPr lang="en-US" sz="7200" dirty="0" err="1"/>
              <a:t>PluralSight</a:t>
            </a:r>
            <a:endParaRPr lang="en-US" sz="7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10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Malibu User Group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77500" lnSpcReduction="20000"/>
          </a:bodyPr>
          <a:lstStyle/>
          <a:p>
            <a:pPr marL="57150" indent="0">
              <a:buNone/>
            </a:pPr>
            <a:r>
              <a:rPr lang="en-US" sz="3600" dirty="0"/>
              <a:t>Lessons learned from SQL Malibu User Group</a:t>
            </a:r>
          </a:p>
          <a:p>
            <a:r>
              <a:rPr lang="en-US" sz="3600" dirty="0"/>
              <a:t>Built a strong Team of 5+</a:t>
            </a:r>
          </a:p>
          <a:p>
            <a:r>
              <a:rPr lang="en-US" sz="3600" dirty="0"/>
              <a:t>Secured Microsoft Store as a venue</a:t>
            </a:r>
          </a:p>
          <a:p>
            <a:r>
              <a:rPr lang="en-US" sz="3600" dirty="0"/>
              <a:t>Locked every 3rd Wednesday of every month</a:t>
            </a:r>
          </a:p>
          <a:p>
            <a:r>
              <a:rPr lang="en-US" sz="3600" dirty="0"/>
              <a:t>Won-over attendees using Twitter and LinkedIn</a:t>
            </a:r>
          </a:p>
          <a:p>
            <a:r>
              <a:rPr lang="en-US" sz="3600" dirty="0"/>
              <a:t>Acquired great speakers using Twitter</a:t>
            </a:r>
          </a:p>
          <a:p>
            <a:r>
              <a:rPr lang="en-US" sz="3600" dirty="0"/>
              <a:t>Solicited sponsors for swag/funds</a:t>
            </a:r>
          </a:p>
          <a:p>
            <a:r>
              <a:rPr lang="en-US" sz="3600" dirty="0"/>
              <a:t>Spent less, collected more (budget/finances)</a:t>
            </a:r>
          </a:p>
          <a:p>
            <a:r>
              <a:rPr lang="en-US" sz="3600" dirty="0"/>
              <a:t>Lead communication via MailChimp/Twitter/LinkedIn</a:t>
            </a:r>
          </a:p>
          <a:p>
            <a:pPr lvl="1"/>
            <a:endParaRPr lang="en-US" sz="3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2055430"/>
            <a:ext cx="1714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32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Malibu User Group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300" dirty="0"/>
              <a:t>FREE tools to run the user group </a:t>
            </a:r>
          </a:p>
          <a:p>
            <a:pPr marL="0" indent="0">
              <a:buNone/>
            </a:pPr>
            <a:r>
              <a:rPr lang="en-US" sz="3300" dirty="0"/>
              <a:t>Administration:</a:t>
            </a:r>
          </a:p>
          <a:p>
            <a:pPr lvl="1"/>
            <a:r>
              <a:rPr lang="en-US" sz="3300" dirty="0"/>
              <a:t>Eventbrite (sqlmalibu.eventbrite.com)</a:t>
            </a:r>
          </a:p>
          <a:p>
            <a:pPr lvl="1"/>
            <a:r>
              <a:rPr lang="en-US" sz="3300" dirty="0"/>
              <a:t>Web site (sqlmalibu.pass.org)</a:t>
            </a:r>
          </a:p>
          <a:p>
            <a:pPr lvl="1"/>
            <a:r>
              <a:rPr lang="en-US" sz="3300" dirty="0"/>
              <a:t>PayPal (paypal.me/</a:t>
            </a:r>
            <a:r>
              <a:rPr lang="en-US" sz="3300" dirty="0" err="1"/>
              <a:t>sqlmalibu</a:t>
            </a:r>
            <a:r>
              <a:rPr lang="en-US" sz="3300" dirty="0"/>
              <a:t>)</a:t>
            </a:r>
          </a:p>
          <a:p>
            <a:pPr lvl="1"/>
            <a:r>
              <a:rPr lang="en-US" sz="3300" dirty="0"/>
              <a:t>Zoom (courtesy of </a:t>
            </a:r>
            <a:r>
              <a:rPr lang="en-US" sz="3300" dirty="0" err="1"/>
              <a:t>HushHush</a:t>
            </a:r>
            <a:r>
              <a:rPr lang="en-US" sz="3300" dirty="0"/>
              <a:t>)</a:t>
            </a:r>
          </a:p>
          <a:p>
            <a:pPr lvl="1"/>
            <a:r>
              <a:rPr lang="en-US" sz="3300"/>
              <a:t>SurveyMonkey</a:t>
            </a:r>
            <a:endParaRPr lang="en-US" sz="3300" dirty="0"/>
          </a:p>
          <a:p>
            <a:pPr marL="0" indent="0">
              <a:buNone/>
            </a:pPr>
            <a:r>
              <a:rPr lang="en-US" sz="3300" dirty="0"/>
              <a:t>Marketing:</a:t>
            </a:r>
          </a:p>
          <a:p>
            <a:pPr lvl="1"/>
            <a:r>
              <a:rPr lang="en-US" sz="3300" dirty="0"/>
              <a:t>MailChimp (2+ monthly email campaigns)</a:t>
            </a:r>
          </a:p>
          <a:p>
            <a:pPr lvl="1"/>
            <a:r>
              <a:rPr lang="en-US" sz="3300" dirty="0"/>
              <a:t>Twitter/tweetdeck.twitter.com (@</a:t>
            </a:r>
            <a:r>
              <a:rPr lang="en-US" sz="3300" dirty="0" err="1"/>
              <a:t>sqlmalibu</a:t>
            </a:r>
            <a:r>
              <a:rPr lang="en-US" sz="3300" dirty="0"/>
              <a:t>)</a:t>
            </a:r>
          </a:p>
          <a:p>
            <a:pPr lvl="1"/>
            <a:r>
              <a:rPr lang="en-US" sz="3300" dirty="0"/>
              <a:t>LinkedIn/HooteSuite.com</a:t>
            </a:r>
          </a:p>
          <a:p>
            <a:pPr lvl="1"/>
            <a:r>
              <a:rPr lang="en-US" sz="3300" dirty="0"/>
              <a:t>Facebook Page (facebook.com/</a:t>
            </a:r>
            <a:r>
              <a:rPr lang="en-US" sz="3300" dirty="0" err="1"/>
              <a:t>sqlmalibu</a:t>
            </a:r>
            <a:r>
              <a:rPr lang="en-US" sz="3300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0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Saturday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85000" lnSpcReduction="10000"/>
          </a:bodyPr>
          <a:lstStyle/>
          <a:p>
            <a:pPr marL="57150" indent="0">
              <a:buNone/>
            </a:pPr>
            <a:r>
              <a:rPr lang="en-US" dirty="0"/>
              <a:t>What is a SQL Saturday?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PASS </a:t>
            </a:r>
            <a:r>
              <a:rPr lang="en-US" dirty="0" err="1"/>
              <a:t>SQLSaturdays</a:t>
            </a:r>
            <a:r>
              <a:rPr lang="en-US" dirty="0"/>
              <a:t> are free 1-day training events for SQL Server professionals that focus on local speakers, providing a variety of high-quality technical sessions, and making it all happen through the efforts of volunteers. Whether you're attending a </a:t>
            </a:r>
            <a:r>
              <a:rPr lang="en-US" dirty="0" err="1"/>
              <a:t>SQLSaturday</a:t>
            </a:r>
            <a:r>
              <a:rPr lang="en-US" dirty="0"/>
              <a:t> or thinking about hosting your own, we think you'll find it's a great way to spend a Saturday – or any day.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15" y="1952952"/>
            <a:ext cx="5281448" cy="132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7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Saturday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It’s a local event for SQL Server professionals</a:t>
            </a:r>
          </a:p>
          <a:p>
            <a:r>
              <a:rPr lang="en-US" sz="3600" dirty="0"/>
              <a:t>A place to network</a:t>
            </a:r>
          </a:p>
          <a:p>
            <a:r>
              <a:rPr lang="en-US" sz="3600" dirty="0"/>
              <a:t>A chance to ask questions and get answers instantly</a:t>
            </a:r>
          </a:p>
          <a:p>
            <a:r>
              <a:rPr lang="en-US" sz="3600" dirty="0"/>
              <a:t>An opportunity to learn</a:t>
            </a:r>
          </a:p>
          <a:p>
            <a:r>
              <a:rPr lang="en-US" sz="3600" dirty="0"/>
              <a:t>An annual event</a:t>
            </a:r>
          </a:p>
          <a:p>
            <a:r>
              <a:rPr lang="en-US" sz="3600" dirty="0"/>
              <a:t>Gathers 100-500 attendees</a:t>
            </a:r>
          </a:p>
          <a:p>
            <a:pPr lvl="1"/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pPr lvl="1"/>
            <a:endParaRPr lang="en-US" sz="32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Saturday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sz="12800" dirty="0"/>
              <a:t>Challenges:</a:t>
            </a:r>
          </a:p>
          <a:p>
            <a:r>
              <a:rPr lang="en-US" sz="12800" dirty="0"/>
              <a:t>Event day</a:t>
            </a:r>
          </a:p>
          <a:p>
            <a:r>
              <a:rPr lang="en-US" sz="12800" dirty="0"/>
              <a:t>Team</a:t>
            </a:r>
          </a:p>
          <a:p>
            <a:r>
              <a:rPr lang="en-US" sz="12800" dirty="0"/>
              <a:t>Venue </a:t>
            </a:r>
          </a:p>
          <a:p>
            <a:r>
              <a:rPr lang="en-US" sz="12800" dirty="0"/>
              <a:t>Schedule/Speakers/Sessions </a:t>
            </a:r>
          </a:p>
          <a:p>
            <a:r>
              <a:rPr lang="en-US" sz="12800" dirty="0"/>
              <a:t>Attendees</a:t>
            </a:r>
          </a:p>
          <a:p>
            <a:r>
              <a:rPr lang="en-US" sz="12800" dirty="0"/>
              <a:t>Sponsors</a:t>
            </a:r>
          </a:p>
          <a:p>
            <a:r>
              <a:rPr lang="en-US" sz="12800" dirty="0"/>
              <a:t>Budget</a:t>
            </a:r>
          </a:p>
          <a:p>
            <a:r>
              <a:rPr lang="en-US" sz="12800" dirty="0"/>
              <a:t>Communication</a:t>
            </a:r>
          </a:p>
          <a:p>
            <a:endParaRPr lang="en-US" sz="4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86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Saturday in LA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85000" lnSpcReduction="20000"/>
          </a:bodyPr>
          <a:lstStyle/>
          <a:p>
            <a:pPr marL="57150" indent="0">
              <a:buNone/>
            </a:pPr>
            <a:r>
              <a:rPr lang="en-US" sz="3600" dirty="0"/>
              <a:t>Lessons learned from SQL Saturday in LA:</a:t>
            </a:r>
          </a:p>
          <a:p>
            <a:r>
              <a:rPr lang="en-US" sz="3600" dirty="0"/>
              <a:t>Locked Saturday, June 10, 2017</a:t>
            </a:r>
          </a:p>
          <a:p>
            <a:r>
              <a:rPr lang="en-US" sz="3600" dirty="0"/>
              <a:t>Built a strong team of 25+</a:t>
            </a:r>
          </a:p>
          <a:p>
            <a:r>
              <a:rPr lang="en-US" sz="3600" dirty="0"/>
              <a:t>Secured a venue (MTC/VDMS)</a:t>
            </a:r>
          </a:p>
          <a:p>
            <a:r>
              <a:rPr lang="en-US" sz="3600" dirty="0"/>
              <a:t>Solicited 7 tracks/44 speakers/50 sessions</a:t>
            </a:r>
          </a:p>
          <a:p>
            <a:r>
              <a:rPr lang="en-US" sz="3600" dirty="0"/>
              <a:t>Solicited 300+ attendees</a:t>
            </a:r>
          </a:p>
          <a:p>
            <a:r>
              <a:rPr lang="en-US" sz="3600" dirty="0"/>
              <a:t>Solicited 28 sponsors </a:t>
            </a:r>
          </a:p>
          <a:p>
            <a:r>
              <a:rPr lang="en-US" sz="3600" dirty="0"/>
              <a:t>Defined an operating budget</a:t>
            </a:r>
          </a:p>
          <a:p>
            <a:r>
              <a:rPr lang="en-US" sz="3600" dirty="0"/>
              <a:t>Communicated via MailChimp/Twitter/LinkedIn</a:t>
            </a:r>
          </a:p>
          <a:p>
            <a:pPr marL="0" indent="0">
              <a:buNone/>
            </a:pPr>
            <a:endParaRPr lang="en-US" sz="36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456" y="2128345"/>
            <a:ext cx="2585544" cy="64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2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Saturday in LA (cont.)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dirty="0"/>
              <a:t>FREE tools to run the event</a:t>
            </a:r>
          </a:p>
          <a:p>
            <a:r>
              <a:rPr lang="en-US" sz="3200" dirty="0"/>
              <a:t>Administration:</a:t>
            </a:r>
          </a:p>
          <a:p>
            <a:pPr lvl="1"/>
            <a:r>
              <a:rPr lang="en-US" sz="2800" dirty="0"/>
              <a:t>Eventbrite (speaker dinner + after-party)</a:t>
            </a:r>
          </a:p>
          <a:p>
            <a:pPr lvl="1"/>
            <a:r>
              <a:rPr lang="en-US" sz="2800" dirty="0"/>
              <a:t>Web site (sqlsaturday.com/640)</a:t>
            </a:r>
          </a:p>
          <a:p>
            <a:pPr lvl="1"/>
            <a:r>
              <a:rPr lang="en-US" sz="2800" dirty="0"/>
              <a:t>PayPal</a:t>
            </a:r>
          </a:p>
          <a:p>
            <a:pPr lvl="1"/>
            <a:r>
              <a:rPr lang="en-US" sz="2800" dirty="0"/>
              <a:t>SurveyMonkey (lunch preferences)</a:t>
            </a:r>
          </a:p>
          <a:p>
            <a:r>
              <a:rPr lang="en-US" sz="3200" dirty="0"/>
              <a:t>Marketing:</a:t>
            </a:r>
          </a:p>
          <a:p>
            <a:pPr lvl="1"/>
            <a:r>
              <a:rPr lang="en-US" sz="3200" dirty="0"/>
              <a:t>MailChimp (10+ email marketing campaigns)</a:t>
            </a:r>
          </a:p>
          <a:p>
            <a:pPr lvl="1"/>
            <a:r>
              <a:rPr lang="en-US" sz="3200" dirty="0"/>
              <a:t>Twitter/</a:t>
            </a:r>
            <a:r>
              <a:rPr lang="en-US" sz="2800" dirty="0"/>
              <a:t>tweetdeck.twitter.com @</a:t>
            </a:r>
            <a:r>
              <a:rPr lang="en-US" sz="2800" dirty="0" err="1"/>
              <a:t>SQLSatLA</a:t>
            </a:r>
            <a:endParaRPr lang="en-US" sz="2800" dirty="0"/>
          </a:p>
          <a:p>
            <a:pPr lvl="1"/>
            <a:r>
              <a:rPr lang="en-US" sz="2800" dirty="0"/>
              <a:t>LinkedIn/HooteSuite.com</a:t>
            </a:r>
          </a:p>
          <a:p>
            <a:pPr lvl="1"/>
            <a:r>
              <a:rPr lang="en-US" sz="2800" dirty="0"/>
              <a:t>Facebook (facebook.com/</a:t>
            </a:r>
            <a:r>
              <a:rPr lang="en-US" sz="2800" dirty="0" err="1"/>
              <a:t>sqlsatla</a:t>
            </a:r>
            <a:r>
              <a:rPr lang="en-US" sz="2800" dirty="0"/>
              <a:t>)</a:t>
            </a:r>
          </a:p>
          <a:p>
            <a:pPr lvl="1"/>
            <a:r>
              <a:rPr lang="en-US" sz="2800" dirty="0"/>
              <a:t>YouTube + VDMS </a:t>
            </a:r>
            <a:r>
              <a:rPr lang="en-US" sz="2800" dirty="0" err="1"/>
              <a:t>Uplynk</a:t>
            </a:r>
            <a:r>
              <a:rPr lang="en-US" sz="2800" dirty="0"/>
              <a:t> session recording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29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800" dirty="0"/>
              <a:t>At the end of this session, you should have learned:</a:t>
            </a:r>
          </a:p>
          <a:p>
            <a:pPr marL="514350" indent="-457200"/>
            <a:r>
              <a:rPr lang="en-US" sz="2800" dirty="0"/>
              <a:t>Benefits of running a SQL Server event </a:t>
            </a:r>
          </a:p>
          <a:p>
            <a:pPr marL="514350" indent="-457200"/>
            <a:r>
              <a:rPr lang="en-US" sz="2800" dirty="0"/>
              <a:t>How to organize a local SQL Server User group</a:t>
            </a:r>
          </a:p>
          <a:p>
            <a:pPr marL="914400" lvl="1" indent="-457200"/>
            <a:r>
              <a:rPr lang="en-US" sz="2400" dirty="0"/>
              <a:t>Lessons from SQL Malibu User Group </a:t>
            </a:r>
          </a:p>
          <a:p>
            <a:pPr marL="514350" indent="-457200"/>
            <a:r>
              <a:rPr lang="en-US" sz="2800" dirty="0"/>
              <a:t>How to organize SQL Saturday event </a:t>
            </a:r>
          </a:p>
          <a:p>
            <a:pPr marL="914400" lvl="1" indent="-457200"/>
            <a:r>
              <a:rPr lang="en-US" sz="2400"/>
              <a:t>Lessons from SQL </a:t>
            </a:r>
            <a:r>
              <a:rPr lang="en-US" sz="2400" dirty="0"/>
              <a:t>Saturday in LA</a:t>
            </a:r>
          </a:p>
          <a:p>
            <a:pPr marL="5715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It doesn’t take a rocket science degree to organize a SQL event!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7409" y="6282995"/>
            <a:ext cx="5261678" cy="369033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27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008" y="3452652"/>
            <a:ext cx="2020168" cy="812802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093" y="4523186"/>
            <a:ext cx="1485148" cy="768953"/>
          </a:xfrm>
          <a:prstGeom prst="rect">
            <a:avLst/>
          </a:prstGeom>
        </p:spPr>
      </p:pic>
      <p:pic>
        <p:nvPicPr>
          <p:cNvPr id="151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932" y="5056862"/>
            <a:ext cx="1304925" cy="628650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248" y="5113910"/>
            <a:ext cx="1552575" cy="43815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744" y="1513869"/>
            <a:ext cx="2489677" cy="107678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3912" y="6305524"/>
            <a:ext cx="5128591" cy="346504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88101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1974" y="238215"/>
            <a:ext cx="8692026" cy="1325563"/>
          </a:xfrm>
        </p:spPr>
        <p:txBody>
          <a:bodyPr/>
          <a:lstStyle/>
          <a:p>
            <a:r>
              <a:rPr lang="en-US" b="1" dirty="0"/>
              <a:t>Please Support Our Sponsors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23" y="1285056"/>
            <a:ext cx="85031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SQL Saturday in Los Angeles is made possible with the generous support of these sponsors.  </a:t>
            </a:r>
          </a:p>
          <a:p>
            <a:pPr algn="ctr"/>
            <a:r>
              <a:rPr lang="en-US" sz="1200" dirty="0"/>
              <a:t>You can support them by opting-in and visiting them in the sponsor area</a:t>
            </a:r>
            <a:r>
              <a:rPr lang="en-US" sz="1400" dirty="0"/>
              <a:t>.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7457" y="1759411"/>
            <a:ext cx="2897919" cy="615808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374" y="2422992"/>
            <a:ext cx="1756064" cy="697408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646" y="2632675"/>
            <a:ext cx="1830304" cy="290909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4250" y="2432337"/>
            <a:ext cx="1777638" cy="66026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6223" y="2886524"/>
            <a:ext cx="2614229" cy="1030006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36525" y="2770760"/>
            <a:ext cx="2723503" cy="1075067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447" y="3023613"/>
            <a:ext cx="2015310" cy="695640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6957" y="3007178"/>
            <a:ext cx="1994752" cy="704030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7462" y="4147456"/>
            <a:ext cx="1549785" cy="371511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04054" y="4222664"/>
            <a:ext cx="1881184" cy="320907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07817" y="4029865"/>
            <a:ext cx="1434995" cy="535732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40108" y="4134491"/>
            <a:ext cx="1317486" cy="434490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48520" y="4594391"/>
            <a:ext cx="1453885" cy="623094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58418" y="4586442"/>
            <a:ext cx="1190588" cy="673917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3138" y="5056500"/>
            <a:ext cx="1458409" cy="583363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62328" y="4693573"/>
            <a:ext cx="721048" cy="5407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57447" y="5655490"/>
            <a:ext cx="960680" cy="20134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45906" y="5586169"/>
            <a:ext cx="736527" cy="30024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661383" y="5601794"/>
            <a:ext cx="877585" cy="28082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-54132" y="5491490"/>
            <a:ext cx="1455691" cy="6066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291957" y="5529087"/>
            <a:ext cx="442958" cy="44295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70553" y="5478115"/>
            <a:ext cx="1338909" cy="4824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184097" y="5473158"/>
            <a:ext cx="526261" cy="5262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824078" y="5645791"/>
            <a:ext cx="1238250" cy="209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636264" y="5546983"/>
            <a:ext cx="857370" cy="381053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582882" y="5104236"/>
            <a:ext cx="1343025" cy="5429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81053" y="3606443"/>
            <a:ext cx="2168961" cy="4690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169368" y="3560676"/>
            <a:ext cx="1140604" cy="5703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08860" y="4594391"/>
            <a:ext cx="1370104" cy="5416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610216" y="4629804"/>
            <a:ext cx="1420447" cy="45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62CD1F-A42C-42C4-AADB-E3A1A9B661B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109650" y="3986583"/>
            <a:ext cx="1102052" cy="72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steve.rezhener@hotmail.com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SteveRezhener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	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https://www.linkedin.com/in/steverezhener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	Thank you!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21</a:t>
            </a:fld>
            <a:r>
              <a:rPr lang="en-US" dirty="0"/>
              <a:t>  |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85182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pic>
        <p:nvPicPr>
          <p:cNvPr id="3" name="Picture 2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52E51D0-038A-476C-9C8C-A37F9E42F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6" y="1600200"/>
            <a:ext cx="541856" cy="564433"/>
          </a:xfrm>
          <a:prstGeom prst="rect">
            <a:avLst/>
          </a:prstGeom>
        </p:spPr>
      </p:pic>
      <p:pic>
        <p:nvPicPr>
          <p:cNvPr id="12" name="Picture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AA8DABF1-C17A-4BB6-8FA0-7FFAA88A7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66" y="2713703"/>
            <a:ext cx="562556" cy="552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3486AF-33BA-4977-BCF1-F016819EE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66" y="3815223"/>
            <a:ext cx="603480" cy="6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2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32174" cy="365125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192" y="290625"/>
            <a:ext cx="879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South West Region Local User Groups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193" y="3842031"/>
            <a:ext cx="9316278" cy="21852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endParaRPr lang="en-US" sz="2000" u="sng" dirty="0"/>
          </a:p>
          <a:p>
            <a:pPr algn="ctr"/>
            <a:endParaRPr lang="en-US" dirty="0"/>
          </a:p>
          <a:p>
            <a:pPr algn="ctr"/>
            <a:r>
              <a:rPr lang="en-US" sz="900" dirty="0"/>
              <a:t>   </a:t>
            </a:r>
          </a:p>
          <a:p>
            <a:pPr algn="ctr"/>
            <a:endParaRPr lang="en-US" sz="900" dirty="0"/>
          </a:p>
          <a:p>
            <a:pPr algn="ctr"/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28193" y="1867335"/>
            <a:ext cx="8796624" cy="86177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1000" dirty="0"/>
              <a:t>   </a:t>
            </a:r>
          </a:p>
          <a:p>
            <a:pPr algn="ctr"/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437303"/>
              </p:ext>
            </p:extLst>
          </p:nvPr>
        </p:nvGraphicFramePr>
        <p:xfrm>
          <a:off x="383459" y="1394285"/>
          <a:ext cx="8416412" cy="4450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06">
                  <a:extLst>
                    <a:ext uri="{9D8B030D-6E8A-4147-A177-3AD203B41FA5}">
                      <a16:colId xmlns:a16="http://schemas.microsoft.com/office/drawing/2014/main" val="677583034"/>
                    </a:ext>
                  </a:extLst>
                </a:gridCol>
                <a:gridCol w="4208206">
                  <a:extLst>
                    <a:ext uri="{9D8B030D-6E8A-4147-A177-3AD203B41FA5}">
                      <a16:colId xmlns:a16="http://schemas.microsoft.com/office/drawing/2014/main" val="1026632425"/>
                    </a:ext>
                  </a:extLst>
                </a:gridCol>
              </a:tblGrid>
              <a:tr h="3481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94064"/>
                  </a:ext>
                </a:extLst>
              </a:tr>
              <a:tr h="120200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L.A. User Group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dk1"/>
                          </a:solidFill>
                        </a:rPr>
                        <a:t>Thursday</a:t>
                      </a:r>
                      <a:r>
                        <a:rPr lang="nl-NL" sz="1800" dirty="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lang="nl-NL" sz="1800" dirty="0" err="1">
                          <a:solidFill>
                            <a:schemeClr val="dk1"/>
                          </a:solidFill>
                        </a:rPr>
                        <a:t>each</a:t>
                      </a:r>
                      <a:r>
                        <a:rPr lang="nl-NL" sz="18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dk1"/>
                          </a:solidFill>
                        </a:rPr>
                        <a:t>odd</a:t>
                      </a:r>
                      <a:r>
                        <a:rPr lang="nl-NL" sz="18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dk1"/>
                          </a:solidFill>
                        </a:rPr>
                        <a:t>month</a:t>
                      </a:r>
                      <a:endParaRPr lang="en-US" sz="1800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sql.la</a:t>
                      </a:r>
                    </a:p>
                    <a:p>
                      <a:endParaRPr lang="en-US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SQL Malibu User Group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Wednesday of each month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sqlmalibu.pass.org</a:t>
                      </a:r>
                      <a:endParaRPr lang="en-US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35758"/>
                  </a:ext>
                </a:extLst>
              </a:tr>
              <a:tr h="12878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Los Angeles - Korean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Every Other Tuesday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sqlangeles.pass.org</a:t>
                      </a:r>
                      <a:endParaRPr lang="en-US" sz="1800" b="1" dirty="0">
                        <a:solidFill>
                          <a:schemeClr val="dk1"/>
                        </a:solidFill>
                      </a:endParaRPr>
                    </a:p>
                    <a:p>
                      <a:endParaRPr lang="en-US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San Diego User Group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1st &amp; 3rd </a:t>
                      </a:r>
                      <a:r>
                        <a:rPr lang="nl-NL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  <a:r>
                        <a:rPr lang="nl-NL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nl-NL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r>
                        <a:rPr lang="nl-NL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u="sng" dirty="0" err="1">
                          <a:solidFill>
                            <a:schemeClr val="dk1"/>
                          </a:solidFill>
                        </a:rPr>
                        <a:t>sdsqlug</a:t>
                      </a:r>
                      <a:endParaRPr lang="en-US" u="sng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u="sng" dirty="0" err="1">
                          <a:solidFill>
                            <a:schemeClr val="dk1"/>
                          </a:solidFill>
                        </a:rPr>
                        <a:t>sdsqlbig</a:t>
                      </a:r>
                      <a:endParaRPr lang="en-US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18393"/>
                  </a:ext>
                </a:extLst>
              </a:tr>
              <a:tr h="151681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Orange County User Group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Thursday of each month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bigpass.pass.org</a:t>
                      </a:r>
                      <a:endParaRPr lang="en-US" sz="2000" dirty="0">
                        <a:solidFill>
                          <a:schemeClr val="dk1"/>
                        </a:solidFill>
                      </a:endParaRPr>
                    </a:p>
                    <a:p>
                      <a:endParaRPr lang="en-US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Sacramento User Group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US" baseline="30000" dirty="0">
                          <a:solidFill>
                            <a:schemeClr val="dk1"/>
                          </a:solidFill>
                        </a:rPr>
                        <a:t>st</a:t>
                      </a:r>
                      <a:r>
                        <a:rPr lang="en-US" dirty="0">
                          <a:solidFill>
                            <a:schemeClr val="dk1"/>
                          </a:solidFill>
                        </a:rPr>
                        <a:t> Wednesday of each month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dk1"/>
                          </a:solidFill>
                        </a:rPr>
                        <a:t>http://sac.pass.org/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29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658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Upcoming SQL Saturdays in California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33669" y="6308725"/>
            <a:ext cx="5247861" cy="343303"/>
          </a:xfrm>
        </p:spPr>
        <p:txBody>
          <a:bodyPr/>
          <a:lstStyle/>
          <a:p>
            <a:r>
              <a:rPr lang="en-US"/>
              <a:t>The 1st EVER #SQLSatLA    on June 10</a:t>
            </a:r>
            <a:r>
              <a:rPr lang="en-US" baseline="30000"/>
              <a:t>th</a:t>
            </a:r>
            <a:r>
              <a:rPr lang="en-US"/>
              <a:t> 2017   Microsoft Technology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97360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69842" y="1590261"/>
            <a:ext cx="8116957" cy="453590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SQL Saturday in Sacramento 2017 (#650)</a:t>
            </a:r>
          </a:p>
          <a:p>
            <a:pPr marL="0" indent="0">
              <a:buNone/>
            </a:pPr>
            <a:r>
              <a:rPr lang="en-US" sz="2800" dirty="0"/>
              <a:t>When: Saturday, July 15, 2017</a:t>
            </a:r>
          </a:p>
          <a:p>
            <a:pPr marL="0" indent="0">
              <a:buNone/>
            </a:pPr>
            <a:r>
              <a:rPr lang="en-US" sz="2800" dirty="0">
                <a:hlinkClick r:id="rId3"/>
              </a:rPr>
              <a:t>http://sqlsaturday.com/650/eventhome.aspx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SQL Saturday in San Diego 2017 (#661)</a:t>
            </a:r>
          </a:p>
          <a:p>
            <a:pPr marL="0" indent="0">
              <a:buNone/>
            </a:pPr>
            <a:r>
              <a:rPr lang="en-US" sz="2800" dirty="0"/>
              <a:t>When: Saturday, September 23, 2017</a:t>
            </a:r>
          </a:p>
          <a:p>
            <a:pPr marL="0" indent="0">
              <a:buNone/>
            </a:pPr>
            <a:r>
              <a:rPr lang="en-US" sz="2800" dirty="0">
                <a:hlinkClick r:id="rId4"/>
              </a:rPr>
              <a:t>http://sqlsaturday.com/661/eventhome.aspx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390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74947"/>
      </a:dk2>
      <a:lt2>
        <a:srgbClr val="EEECE1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75982F"/>
      </a:hlink>
      <a:folHlink>
        <a:srgbClr val="7598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35222</TotalTime>
  <Words>1451</Words>
  <Application>Microsoft Office PowerPoint</Application>
  <PresentationFormat>On-screen Show (4:3)</PresentationFormat>
  <Paragraphs>325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Let’s Get Started!</vt:lpstr>
      <vt:lpstr>Introduction</vt:lpstr>
      <vt:lpstr>Session</vt:lpstr>
      <vt:lpstr>Agenda</vt:lpstr>
      <vt:lpstr>Benefits of organizing a SQL Community event </vt:lpstr>
      <vt:lpstr>Benefits of organizing a SQL community event </vt:lpstr>
      <vt:lpstr>Benefits of organizing a SQL community event </vt:lpstr>
      <vt:lpstr>Benefits of organizing a SQL community event </vt:lpstr>
      <vt:lpstr>Local SQL Server User Group</vt:lpstr>
      <vt:lpstr>Local SQL Server User Group (cont.)</vt:lpstr>
      <vt:lpstr>Local SQL Server User Group (cont.)</vt:lpstr>
      <vt:lpstr>SQL Malibu User Group</vt:lpstr>
      <vt:lpstr>SQL Malibu User Group (cont.)</vt:lpstr>
      <vt:lpstr>SQL Saturday</vt:lpstr>
      <vt:lpstr>SQL Saturday (cont.)</vt:lpstr>
      <vt:lpstr>SQL Saturday (cont.)</vt:lpstr>
      <vt:lpstr>SQL Saturday in LA</vt:lpstr>
      <vt:lpstr>SQL Saturday in LA (cont.)</vt:lpstr>
      <vt:lpstr>Summary</vt:lpstr>
      <vt:lpstr>Please Support Our Sponsors</vt:lpstr>
      <vt:lpstr>Questions?</vt:lpstr>
      <vt:lpstr>PowerPoint Presentation</vt:lpstr>
      <vt:lpstr>Upcoming SQL Saturdays in California</vt:lpstr>
    </vt:vector>
  </TitlesOfParts>
  <Company>Revealed Design,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Hamilton</dc:creator>
  <cp:lastModifiedBy>Steve Rezhener</cp:lastModifiedBy>
  <cp:revision>221</cp:revision>
  <dcterms:created xsi:type="dcterms:W3CDTF">2011-08-19T20:30:49Z</dcterms:created>
  <dcterms:modified xsi:type="dcterms:W3CDTF">2017-09-15T06:06:26Z</dcterms:modified>
</cp:coreProperties>
</file>