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56" r:id="rId2"/>
    <p:sldId id="257" r:id="rId3"/>
    <p:sldId id="322" r:id="rId4"/>
    <p:sldId id="323" r:id="rId5"/>
    <p:sldId id="395" r:id="rId6"/>
    <p:sldId id="367" r:id="rId7"/>
    <p:sldId id="327" r:id="rId8"/>
    <p:sldId id="401" r:id="rId9"/>
    <p:sldId id="387" r:id="rId10"/>
    <p:sldId id="404" r:id="rId11"/>
    <p:sldId id="403" r:id="rId12"/>
    <p:sldId id="405" r:id="rId13"/>
    <p:sldId id="396" r:id="rId14"/>
    <p:sldId id="398" r:id="rId15"/>
    <p:sldId id="406" r:id="rId16"/>
    <p:sldId id="383" r:id="rId17"/>
    <p:sldId id="389" r:id="rId18"/>
    <p:sldId id="407" r:id="rId19"/>
    <p:sldId id="373" r:id="rId20"/>
    <p:sldId id="328" r:id="rId21"/>
    <p:sldId id="334" r:id="rId22"/>
    <p:sldId id="434" r:id="rId23"/>
    <p:sldId id="419" r:id="rId24"/>
    <p:sldId id="376" r:id="rId25"/>
    <p:sldId id="420" r:id="rId26"/>
    <p:sldId id="385" r:id="rId27"/>
    <p:sldId id="359" r:id="rId28"/>
    <p:sldId id="335" r:id="rId29"/>
    <p:sldId id="433" r:id="rId30"/>
    <p:sldId id="360" r:id="rId31"/>
    <p:sldId id="340" r:id="rId32"/>
    <p:sldId id="435" r:id="rId33"/>
    <p:sldId id="436" r:id="rId34"/>
    <p:sldId id="377" r:id="rId35"/>
    <p:sldId id="437" r:id="rId36"/>
    <p:sldId id="346" r:id="rId37"/>
    <p:sldId id="438" r:id="rId38"/>
    <p:sldId id="336" r:id="rId39"/>
    <p:sldId id="362" r:id="rId40"/>
    <p:sldId id="358" r:id="rId41"/>
    <p:sldId id="337" r:id="rId42"/>
    <p:sldId id="431" r:id="rId43"/>
    <p:sldId id="348" r:id="rId44"/>
    <p:sldId id="439" r:id="rId45"/>
    <p:sldId id="363" r:id="rId46"/>
    <p:sldId id="330" r:id="rId47"/>
    <p:sldId id="331" r:id="rId48"/>
    <p:sldId id="332" r:id="rId49"/>
    <p:sldId id="333" r:id="rId50"/>
    <p:sldId id="365" r:id="rId51"/>
    <p:sldId id="412" r:id="rId52"/>
    <p:sldId id="428" r:id="rId53"/>
    <p:sldId id="426" r:id="rId54"/>
    <p:sldId id="425" r:id="rId55"/>
    <p:sldId id="429" r:id="rId56"/>
    <p:sldId id="422" r:id="rId57"/>
    <p:sldId id="408" r:id="rId58"/>
    <p:sldId id="413" r:id="rId59"/>
    <p:sldId id="415" r:id="rId60"/>
    <p:sldId id="440" r:id="rId61"/>
    <p:sldId id="430" r:id="rId62"/>
    <p:sldId id="409" r:id="rId63"/>
    <p:sldId id="410" r:id="rId64"/>
    <p:sldId id="417" r:id="rId65"/>
    <p:sldId id="441" r:id="rId66"/>
    <p:sldId id="423" r:id="rId67"/>
    <p:sldId id="424" r:id="rId68"/>
    <p:sldId id="432" r:id="rId69"/>
    <p:sldId id="325" r:id="rId70"/>
    <p:sldId id="284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A50420A-2791-47F6-A4A1-82D7E22D1FA3}">
          <p14:sldIdLst>
            <p14:sldId id="256"/>
            <p14:sldId id="257"/>
            <p14:sldId id="322"/>
            <p14:sldId id="323"/>
            <p14:sldId id="395"/>
            <p14:sldId id="367"/>
            <p14:sldId id="327"/>
            <p14:sldId id="401"/>
            <p14:sldId id="387"/>
            <p14:sldId id="404"/>
            <p14:sldId id="403"/>
            <p14:sldId id="405"/>
            <p14:sldId id="396"/>
            <p14:sldId id="398"/>
            <p14:sldId id="406"/>
            <p14:sldId id="383"/>
            <p14:sldId id="389"/>
            <p14:sldId id="407"/>
            <p14:sldId id="373"/>
            <p14:sldId id="328"/>
            <p14:sldId id="334"/>
            <p14:sldId id="434"/>
            <p14:sldId id="419"/>
            <p14:sldId id="376"/>
            <p14:sldId id="420"/>
            <p14:sldId id="385"/>
            <p14:sldId id="359"/>
            <p14:sldId id="335"/>
            <p14:sldId id="433"/>
            <p14:sldId id="360"/>
            <p14:sldId id="340"/>
            <p14:sldId id="435"/>
            <p14:sldId id="436"/>
            <p14:sldId id="377"/>
            <p14:sldId id="437"/>
            <p14:sldId id="346"/>
            <p14:sldId id="438"/>
            <p14:sldId id="336"/>
            <p14:sldId id="362"/>
            <p14:sldId id="358"/>
            <p14:sldId id="337"/>
            <p14:sldId id="431"/>
            <p14:sldId id="348"/>
            <p14:sldId id="439"/>
            <p14:sldId id="363"/>
            <p14:sldId id="330"/>
            <p14:sldId id="331"/>
            <p14:sldId id="332"/>
            <p14:sldId id="333"/>
            <p14:sldId id="365"/>
            <p14:sldId id="412"/>
            <p14:sldId id="428"/>
            <p14:sldId id="426"/>
            <p14:sldId id="425"/>
            <p14:sldId id="429"/>
            <p14:sldId id="422"/>
            <p14:sldId id="408"/>
            <p14:sldId id="413"/>
            <p14:sldId id="415"/>
            <p14:sldId id="440"/>
            <p14:sldId id="430"/>
            <p14:sldId id="409"/>
            <p14:sldId id="410"/>
            <p14:sldId id="417"/>
            <p14:sldId id="441"/>
            <p14:sldId id="423"/>
            <p14:sldId id="424"/>
            <p14:sldId id="432"/>
            <p14:sldId id="325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F20ACF-AB76-4A3F-8656-7508C2DC55FA}" v="15" dt="2019-10-02T05:40:15.428"/>
    <p1510:client id="{D938824E-C81D-42F7-8854-4B2DD1F194E6}" v="36" dt="2019-10-02T05:29:57.0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3002" autoAdjust="0"/>
  </p:normalViewPr>
  <p:slideViewPr>
    <p:cSldViewPr snapToGrid="0" snapToObjects="1">
      <p:cViewPr varScale="1">
        <p:scale>
          <a:sx n="121" d="100"/>
          <a:sy n="121" d="100"/>
        </p:scale>
        <p:origin x="133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35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32CB6-B1D4-4ADB-B340-5C6CE718BDD5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580C5-A4BE-4154-9BE9-6C52E9724F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3884613" y="8685212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21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165FF-6681-4237-8940-AAF7A97E7A1D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3362F-1D4D-49AC-84CB-793CF5F96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1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93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94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81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81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03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24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49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98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7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94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73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23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0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90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96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668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1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5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069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397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55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72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042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47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633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11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501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819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962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785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028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398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296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01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100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50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325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786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108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097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318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101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676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076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013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621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228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82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079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12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547"/>
            <a:ext cx="9143999" cy="59607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408" y="516685"/>
            <a:ext cx="8203153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08" y="1907341"/>
            <a:ext cx="7925349" cy="17526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197614"/>
            <a:ext cx="773079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50847" y="6197614"/>
            <a:ext cx="1855816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3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charset="2"/>
              <a:buChar char="§"/>
              <a:defRPr>
                <a:solidFill>
                  <a:schemeClr val="tx2"/>
                </a:solidFill>
              </a:defRPr>
            </a:lvl1pPr>
            <a:lvl2pPr marL="742950" indent="-285750">
              <a:buFont typeface="Wingdings" charset="2"/>
              <a:buChar char="§"/>
              <a:defRPr>
                <a:solidFill>
                  <a:srgbClr val="474947"/>
                </a:solidFill>
              </a:defRPr>
            </a:lvl2pPr>
            <a:lvl3pPr marL="11430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3pPr>
            <a:lvl4pPr marL="16002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4pPr>
            <a:lvl5pPr marL="20574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‹#›</a:t>
            </a:fld>
            <a:r>
              <a:rPr lang="en-US"/>
              <a:t>  |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4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3510596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98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22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418698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25500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224124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42B21B-2ADA-A040-A652-A7305E1B99FE}" type="datetimeFigureOut">
              <a:rPr lang="en-US" smtClean="0"/>
              <a:pPr/>
              <a:t>10/1/2019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73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407275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28" y="6072791"/>
            <a:ext cx="9143995" cy="7951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260044" y="12203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DE7FD0-973E-4FEC-96F5-AB6303ED501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6987779" y="6240856"/>
            <a:ext cx="2049488" cy="51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6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g"/><Relationship Id="rId5" Type="http://schemas.openxmlformats.org/officeDocument/2006/relationships/image" Target="../media/image7.png"/><Relationship Id="rId10" Type="http://schemas.openxmlformats.org/officeDocument/2006/relationships/image" Target="../media/image12.jp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11" Type="http://schemas.openxmlformats.org/officeDocument/2006/relationships/image" Target="../media/image33.jpg"/><Relationship Id="rId5" Type="http://schemas.openxmlformats.org/officeDocument/2006/relationships/image" Target="../media/image27.jp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jpg"/><Relationship Id="rId1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gif"/><Relationship Id="rId4" Type="http://schemas.openxmlformats.org/officeDocument/2006/relationships/image" Target="../media/image46.png"/><Relationship Id="rId9" Type="http://schemas.openxmlformats.org/officeDocument/2006/relationships/image" Target="../media/image4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sql-server/sql-server-download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hyperlink" Target="http://commons.wikimedia.org/wiki/image:ambox_warning_psycho.gif?uselang=it" TargetMode="External"/><Relationship Id="rId4" Type="http://schemas.openxmlformats.org/officeDocument/2006/relationships/image" Target="../media/image47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sql/ssms/download-sql-server-management-studio-ssms?view=sql-server-2017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hyperlink" Target="http://commons.wikimedia.org/wiki/image:ambox_warning_psycho.gif?uselang=it" TargetMode="External"/><Relationship Id="rId4" Type="http://schemas.openxmlformats.org/officeDocument/2006/relationships/image" Target="../media/image47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hyperlink" Target="https://docs.microsoft.com/en-us/sql/ssdt/download-sql-server-data-tools-ssdt?view=sql-server-2017" TargetMode="External"/><Relationship Id="rId4" Type="http://schemas.openxmlformats.org/officeDocument/2006/relationships/hyperlink" Target="http://commons.wikimedia.org/wiki/image:ambox_warning_psycho.gif?uselang=it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PDGADMIN\OneDrive\My%20PASS%20Presentations\IS_Malibu\IS_Malibu\Pkg_Databases.dtsx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PDGADMIN\OneDrive\My%20PASS%20Presentations\IS_Malibu\IS_Malibu\Pkg_Databases.dtsx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6.jp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jp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ftp://ftp.melissadata.com/updates/DQC-web.exe" TargetMode="External"/><Relationship Id="rId2" Type="http://schemas.openxmlformats.org/officeDocument/2006/relationships/hyperlink" Target="https://www.melissa.com/sql-serv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zyroc.com/ssis/releases" TargetMode="External"/><Relationship Id="rId2" Type="http://schemas.openxmlformats.org/officeDocument/2006/relationships/hyperlink" Target="http://www.cozyroc.com/form/downloa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openclipart.org/detail/194097/grey-bird-with-question-marks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4097/grey-bird-with-question-marks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hyperlink" Target="https://www.datasteve.com/" TargetMode="External"/><Relationship Id="rId7" Type="http://schemas.openxmlformats.org/officeDocument/2006/relationships/image" Target="../media/image7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WordPress.com" TargetMode="External"/><Relationship Id="rId5" Type="http://schemas.openxmlformats.org/officeDocument/2006/relationships/image" Target="../media/image73.png"/><Relationship Id="rId4" Type="http://schemas.openxmlformats.org/officeDocument/2006/relationships/hyperlink" Target="https://www.linkedin.com/in/steverezhener" TargetMode="External"/><Relationship Id="rId9" Type="http://schemas.openxmlformats.org/officeDocument/2006/relationships/image" Target="../media/image7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310" y="597500"/>
            <a:ext cx="8780206" cy="1470025"/>
          </a:xfrm>
        </p:spPr>
        <p:txBody>
          <a:bodyPr/>
          <a:lstStyle/>
          <a:p>
            <a:r>
              <a:rPr lang="en-US" dirty="0"/>
              <a:t>Let’s Get Started!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08" y="2067525"/>
            <a:ext cx="7925349" cy="1752600"/>
          </a:xfrm>
        </p:spPr>
        <p:txBody>
          <a:bodyPr>
            <a:normAutofit/>
          </a:bodyPr>
          <a:lstStyle/>
          <a:p>
            <a:r>
              <a:rPr lang="en-US" dirty="0"/>
              <a:t>Welcome to 2019 SQL Saturday in San Diego (#909)</a:t>
            </a:r>
          </a:p>
          <a:p>
            <a:r>
              <a:rPr lang="en-US" dirty="0"/>
              <a:t>Steve Rezhener</a:t>
            </a:r>
          </a:p>
        </p:txBody>
      </p:sp>
    </p:spTree>
    <p:extLst>
      <p:ext uri="{BB962C8B-B14F-4D97-AF65-F5344CB8AC3E}">
        <p14:creationId xmlns:p14="http://schemas.microsoft.com/office/powerpoint/2010/main" val="326067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Background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Consultant at SQL Solutions Group</a:t>
            </a:r>
          </a:p>
          <a:p>
            <a:r>
              <a:rPr lang="en-US" dirty="0"/>
              <a:t>Data Therapist, Husband, and Father of 2</a:t>
            </a:r>
          </a:p>
          <a:p>
            <a:r>
              <a:rPr lang="en-US" dirty="0"/>
              <a:t>LA Data Platform (a.k.a. SQL Malibu)</a:t>
            </a:r>
          </a:p>
          <a:p>
            <a:r>
              <a:rPr lang="en-US" dirty="0"/>
              <a:t>SQL Saturday in Los Angeles</a:t>
            </a:r>
          </a:p>
          <a:p>
            <a:r>
              <a:rPr lang="en-US" dirty="0"/>
              <a:t>COZYROC-Star</a:t>
            </a:r>
          </a:p>
          <a:p>
            <a:r>
              <a:rPr lang="en-US" dirty="0"/>
              <a:t>Melissa MVP</a:t>
            </a:r>
          </a:p>
          <a:p>
            <a:pPr marL="0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534" y="4311880"/>
            <a:ext cx="2790497" cy="149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1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3912" y="6305524"/>
            <a:ext cx="5128591" cy="346504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88101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1974" y="238215"/>
            <a:ext cx="8692026" cy="1325563"/>
          </a:xfrm>
        </p:spPr>
        <p:txBody>
          <a:bodyPr>
            <a:normAutofit/>
          </a:bodyPr>
          <a:lstStyle/>
          <a:p>
            <a:r>
              <a:rPr lang="en-US" sz="3200" dirty="0"/>
              <a:t>Please Support Our Sponsors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523" y="1285056"/>
            <a:ext cx="85031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SQL Saturday in Orange County is made possible with the generous support of these sponsors.  </a:t>
            </a:r>
          </a:p>
          <a:p>
            <a:pPr algn="ctr"/>
            <a:r>
              <a:rPr lang="en-US" sz="1200" dirty="0"/>
              <a:t>You can support them by opting-in and visiting them in the sponsor area</a:t>
            </a:r>
            <a:r>
              <a:rPr lang="en-US" sz="1400" dirty="0"/>
              <a:t>.</a:t>
            </a:r>
            <a:endParaRPr lang="en-US" dirty="0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176" y="5369128"/>
            <a:ext cx="1679492" cy="402604"/>
          </a:xfrm>
          <a:prstGeom prst="rect">
            <a:avLst/>
          </a:prstGeom>
        </p:spPr>
      </p:pic>
      <p:pic>
        <p:nvPicPr>
          <p:cNvPr id="12" name="Picture 11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F910276D-6B0A-4300-BDBD-991CE5A8C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36" y="2824340"/>
            <a:ext cx="2714622" cy="5429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4DDB8C-F5C7-42BA-A0F7-278AC1DECC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519" y="2824009"/>
            <a:ext cx="2867025" cy="5715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1C54D1-036F-495C-86EF-395FE38C12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0593" y="1731383"/>
            <a:ext cx="3741909" cy="11303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AD05AD-2D71-4F2E-8C0E-9E979786E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1048" y="3532212"/>
            <a:ext cx="1477159" cy="886296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3B81E89-F818-428F-91C8-6E88A25403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918" y="4583455"/>
            <a:ext cx="1156229" cy="7078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2ADB6C-1B87-437D-B788-F0A9B0E8AC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3045" y="2874591"/>
            <a:ext cx="2807259" cy="4926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92A09C5-C9E1-428C-9AB4-AB448AF145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0962" y="4591221"/>
            <a:ext cx="2867025" cy="449179"/>
          </a:xfrm>
          <a:prstGeom prst="rect">
            <a:avLst/>
          </a:prstGeom>
        </p:spPr>
      </p:pic>
      <p:pic>
        <p:nvPicPr>
          <p:cNvPr id="26" name="Picture 25" descr="A close up of a sign&#10;&#10;Description automatically generated">
            <a:extLst>
              <a:ext uri="{FF2B5EF4-FFF2-40B4-BE49-F238E27FC236}">
                <a16:creationId xmlns:a16="http://schemas.microsoft.com/office/drawing/2014/main" id="{7175F079-59B3-4499-B996-A66CA8B83D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37874" y="4492601"/>
            <a:ext cx="2038350" cy="771525"/>
          </a:xfrm>
          <a:prstGeom prst="rect">
            <a:avLst/>
          </a:prstGeom>
        </p:spPr>
      </p:pic>
      <p:pic>
        <p:nvPicPr>
          <p:cNvPr id="28" name="Picture 27" descr="A close up of a sign&#10;&#10;Description automatically generated">
            <a:extLst>
              <a:ext uri="{FF2B5EF4-FFF2-40B4-BE49-F238E27FC236}">
                <a16:creationId xmlns:a16="http://schemas.microsoft.com/office/drawing/2014/main" id="{69361F6C-5218-430F-9BB7-8377D7A12D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6224" y="4396565"/>
            <a:ext cx="1471035" cy="83849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7F4860-74F3-4162-810F-43D0DFC697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4231" y="3584701"/>
            <a:ext cx="4337628" cy="57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0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3217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192" y="290625"/>
            <a:ext cx="8796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Regional Local User Groups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193" y="3842031"/>
            <a:ext cx="9316278" cy="218521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endParaRPr lang="en-US" sz="2000" u="sng" dirty="0"/>
          </a:p>
          <a:p>
            <a:pPr algn="ctr"/>
            <a:endParaRPr lang="en-US" dirty="0"/>
          </a:p>
          <a:p>
            <a:pPr algn="ctr"/>
            <a:r>
              <a:rPr lang="en-US" sz="900" dirty="0"/>
              <a:t>   </a:t>
            </a:r>
          </a:p>
          <a:p>
            <a:pPr algn="ctr"/>
            <a:endParaRPr lang="en-US" sz="900" dirty="0"/>
          </a:p>
          <a:p>
            <a:pPr algn="ctr"/>
            <a:endParaRPr lang="en-US" sz="24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28193" y="1867335"/>
            <a:ext cx="8796624" cy="86177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endParaRPr lang="en-US" sz="2000" dirty="0"/>
          </a:p>
          <a:p>
            <a:pPr algn="ctr"/>
            <a:r>
              <a:rPr lang="en-US" sz="1000" dirty="0"/>
              <a:t>   </a:t>
            </a:r>
          </a:p>
          <a:p>
            <a:pPr algn="ctr"/>
            <a:endParaRPr lang="en-US" sz="2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3459" y="1394285"/>
          <a:ext cx="8416412" cy="450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06">
                  <a:extLst>
                    <a:ext uri="{9D8B030D-6E8A-4147-A177-3AD203B41FA5}">
                      <a16:colId xmlns:a16="http://schemas.microsoft.com/office/drawing/2014/main" val="677583034"/>
                    </a:ext>
                  </a:extLst>
                </a:gridCol>
                <a:gridCol w="4208206">
                  <a:extLst>
                    <a:ext uri="{9D8B030D-6E8A-4147-A177-3AD203B41FA5}">
                      <a16:colId xmlns:a16="http://schemas.microsoft.com/office/drawing/2014/main" val="1026632425"/>
                    </a:ext>
                  </a:extLst>
                </a:gridCol>
              </a:tblGrid>
              <a:tr h="3481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94064"/>
                  </a:ext>
                </a:extLst>
              </a:tr>
              <a:tr h="1202002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LA Data Platform </a:t>
                      </a:r>
                    </a:p>
                    <a:p>
                      <a:pPr 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(a.k.a. SQL Malibu)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3rd Wednesday of each month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ladataplatform.pass.org - Join us remotely!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L.A.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-US" sz="1600" baseline="30000" dirty="0">
                          <a:solidFill>
                            <a:schemeClr val="dk1"/>
                          </a:solidFill>
                        </a:rPr>
                        <a:t>rd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Thursday</a:t>
                      </a:r>
                      <a:r>
                        <a:rPr lang="nl-NL" sz="1600" dirty="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each</a:t>
                      </a:r>
                      <a:r>
                        <a:rPr lang="nl-NL" sz="16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odd</a:t>
                      </a:r>
                      <a:r>
                        <a:rPr lang="nl-NL" sz="16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month</a:t>
                      </a:r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sqlla.pass.org</a:t>
                      </a:r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035758"/>
                  </a:ext>
                </a:extLst>
              </a:tr>
              <a:tr h="128785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Los Angeles - Korean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Every Other Tuesday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sqlangeles.pass.org</a:t>
                      </a:r>
                      <a:endParaRPr lang="en-US" sz="1600" b="1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San Diego User Group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1st &amp; 3rd </a:t>
                      </a:r>
                      <a:r>
                        <a:rPr lang="nl-NL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  <a:r>
                        <a:rPr lang="nl-NL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nl-NL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each</a:t>
                      </a:r>
                      <a:r>
                        <a:rPr lang="nl-NL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u="sng" dirty="0">
                          <a:solidFill>
                            <a:schemeClr val="dk1"/>
                          </a:solidFill>
                        </a:rPr>
                        <a:t>meetup.com/</a:t>
                      </a:r>
                      <a:r>
                        <a:rPr lang="en-US" sz="1600" u="sng" dirty="0" err="1">
                          <a:solidFill>
                            <a:schemeClr val="dk1"/>
                          </a:solidFill>
                        </a:rPr>
                        <a:t>sdsqlug</a:t>
                      </a:r>
                      <a:endParaRPr lang="en-US" sz="1600" u="sng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600" u="sng" dirty="0">
                          <a:solidFill>
                            <a:schemeClr val="dk1"/>
                          </a:solidFill>
                        </a:rPr>
                        <a:t>meetup.com/</a:t>
                      </a:r>
                      <a:r>
                        <a:rPr lang="en-US" sz="1600" u="sng" dirty="0" err="1">
                          <a:solidFill>
                            <a:schemeClr val="dk1"/>
                          </a:solidFill>
                        </a:rPr>
                        <a:t>sdsqlbig</a:t>
                      </a:r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18393"/>
                  </a:ext>
                </a:extLst>
              </a:tr>
              <a:tr h="151681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Orange County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chemeClr val="dk1"/>
                          </a:solidFill>
                        </a:rPr>
                        <a:t>rd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 Thursday of each month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bigpass.pass.org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dk1"/>
                          </a:solidFill>
                        </a:rPr>
                        <a:t>Orange County Power BI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meetup.com/OC-Power-BI-User-Group/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Sacramento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US" sz="1600" baseline="30000" dirty="0">
                          <a:solidFill>
                            <a:schemeClr val="dk1"/>
                          </a:solidFill>
                        </a:rPr>
                        <a:t>st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 Wednesday of each month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http://sac.pass.org/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29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65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3217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192" y="290625"/>
            <a:ext cx="8796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California 2019 SQL Saturday events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5B86FC8-D43F-4994-9DD1-3A56C4DF8516}"/>
              </a:ext>
            </a:extLst>
          </p:cNvPr>
          <p:cNvGraphicFramePr>
            <a:graphicFrameLocks noGrp="1"/>
          </p:cNvGraphicFramePr>
          <p:nvPr/>
        </p:nvGraphicFramePr>
        <p:xfrm>
          <a:off x="552450" y="1495423"/>
          <a:ext cx="7848600" cy="41354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14750">
                  <a:extLst>
                    <a:ext uri="{9D8B030D-6E8A-4147-A177-3AD203B41FA5}">
                      <a16:colId xmlns:a16="http://schemas.microsoft.com/office/drawing/2014/main" val="23439790"/>
                    </a:ext>
                  </a:extLst>
                </a:gridCol>
                <a:gridCol w="4133850">
                  <a:extLst>
                    <a:ext uri="{9D8B030D-6E8A-4147-A177-3AD203B41FA5}">
                      <a16:colId xmlns:a16="http://schemas.microsoft.com/office/drawing/2014/main" val="2178285145"/>
                    </a:ext>
                  </a:extLst>
                </a:gridCol>
              </a:tblGrid>
              <a:tr h="4429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302752"/>
                  </a:ext>
                </a:extLst>
              </a:tr>
              <a:tr h="76545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dk1"/>
                          </a:solidFill>
                        </a:rPr>
                        <a:t>Orange County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When: April TBD, 2020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Where: TBD</a:t>
                      </a:r>
                    </a:p>
                    <a:p>
                      <a:pPr algn="l"/>
                      <a:endParaRPr lang="en-US" sz="1800" dirty="0">
                        <a:solidFill>
                          <a:schemeClr val="dk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dk1"/>
                          </a:solidFill>
                        </a:rPr>
                        <a:t>Los Angeles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When: June TBD, 2020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Where: 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44485"/>
                  </a:ext>
                </a:extLst>
              </a:tr>
              <a:tr h="1284661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dk1"/>
                          </a:solidFill>
                        </a:rPr>
                        <a:t>San Diego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When: September TBD, 2020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Where: 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dk1"/>
                          </a:solidFill>
                        </a:rPr>
                        <a:t>Sacramento</a:t>
                      </a:r>
                      <a:endParaRPr lang="en-US" sz="2000" b="1" dirty="0">
                        <a:solidFill>
                          <a:schemeClr val="dk1"/>
                        </a:solidFill>
                      </a:endParaRP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When: August TBD, 2020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Where: 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17259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Silicon Valley</a:t>
                      </a:r>
                    </a:p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When: TBD</a:t>
                      </a:r>
                    </a:p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Where: Mountain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74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38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SSIS and third-party components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6000" dirty="0"/>
              <a:t>OR how to use SSIS to market a Shady Insurance Practice! ;)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64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Agenda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Introduction to ETL</a:t>
            </a:r>
          </a:p>
          <a:p>
            <a:r>
              <a:rPr lang="en-US" sz="3600" dirty="0"/>
              <a:t>Introduction to SSIS</a:t>
            </a:r>
          </a:p>
          <a:p>
            <a:r>
              <a:rPr lang="en-US" sz="3600" dirty="0"/>
              <a:t>Create a simple SSIS package</a:t>
            </a:r>
          </a:p>
          <a:p>
            <a:r>
              <a:rPr lang="en-US" sz="3600" dirty="0"/>
              <a:t>What’s new in SSIS 2017</a:t>
            </a:r>
          </a:p>
          <a:p>
            <a:r>
              <a:rPr lang="en-US" sz="3600" dirty="0"/>
              <a:t>SSIS Third-party components</a:t>
            </a:r>
          </a:p>
          <a:p>
            <a:r>
              <a:rPr lang="en-US" sz="3600" dirty="0"/>
              <a:t>Test-drive Melissa and COZYROC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03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ETL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Basics</a:t>
            </a:r>
          </a:p>
          <a:p>
            <a:r>
              <a:rPr lang="en-US" sz="3600" dirty="0"/>
              <a:t>Example</a:t>
            </a:r>
          </a:p>
          <a:p>
            <a:r>
              <a:rPr lang="en-US" sz="3600" dirty="0"/>
              <a:t>ETL/ELT</a:t>
            </a:r>
          </a:p>
          <a:p>
            <a:r>
              <a:rPr lang="en-US" sz="3600" dirty="0"/>
              <a:t>Landscape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92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1D6B1-1010-41AC-A9C4-C58E83A2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ETL –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438BD-1B37-4FFD-AAA9-AF0B4A9A1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653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Extract </a:t>
            </a:r>
          </a:p>
          <a:p>
            <a:pPr marL="0" indent="0">
              <a:buNone/>
            </a:pPr>
            <a:r>
              <a:rPr lang="en-US" sz="3200" dirty="0"/>
              <a:t>Get the data out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b="1" dirty="0"/>
              <a:t>Transform</a:t>
            </a:r>
          </a:p>
          <a:p>
            <a:pPr marL="0" indent="0">
              <a:buNone/>
            </a:pPr>
            <a:r>
              <a:rPr lang="en-US" dirty="0"/>
              <a:t>Modify/Change the data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b="1" dirty="0"/>
              <a:t>Load </a:t>
            </a:r>
          </a:p>
          <a:p>
            <a:pPr marL="0" indent="0">
              <a:buNone/>
            </a:pPr>
            <a:r>
              <a:rPr lang="en-US" dirty="0"/>
              <a:t>Load the data in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FDD8A-CBEC-461A-B25E-238F2CB0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53E43-7951-4433-BB1D-DE437DC0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9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05BEC5-4A4C-43A3-A559-7AD228F21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550" y="1932409"/>
            <a:ext cx="2588322" cy="1787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920021-4403-4BBA-8052-010429D13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81" y="3957454"/>
            <a:ext cx="2003484" cy="178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5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ETL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Basics</a:t>
            </a:r>
          </a:p>
          <a:p>
            <a:r>
              <a:rPr lang="en-US" sz="3600" dirty="0"/>
              <a:t>Example</a:t>
            </a:r>
          </a:p>
          <a:p>
            <a:r>
              <a:rPr lang="en-US" sz="3600" dirty="0"/>
              <a:t>ETL/ELT</a:t>
            </a:r>
          </a:p>
          <a:p>
            <a:r>
              <a:rPr lang="en-US" sz="3600" dirty="0"/>
              <a:t>Landscape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32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1D6B1-1010-41AC-A9C4-C58E83A2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ETL –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438BD-1B37-4FFD-AAA9-AF0B4A9A1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65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Orchestrate moving data from A to B and/or transform with minimum coding </a:t>
            </a:r>
          </a:p>
          <a:p>
            <a:pPr marL="0" indent="0">
              <a:buNone/>
            </a:pPr>
            <a:r>
              <a:rPr lang="en-US" sz="2000" b="1" dirty="0"/>
              <a:t>Example: Move IIS log files to a database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FDD8A-CBEC-461A-B25E-238F2CB0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53E43-7951-4433-BB1D-DE437DC0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11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5F3BE246-F3E3-4AC8-8BBF-88634B316A1C}"/>
              </a:ext>
            </a:extLst>
          </p:cNvPr>
          <p:cNvSpPr/>
          <p:nvPr/>
        </p:nvSpPr>
        <p:spPr>
          <a:xfrm>
            <a:off x="6469476" y="2643724"/>
            <a:ext cx="2107250" cy="105289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IIS Logs</a:t>
            </a:r>
          </a:p>
          <a:p>
            <a:pPr algn="ctr"/>
            <a:r>
              <a:rPr lang="en-US" dirty="0"/>
              <a:t>Database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79E60BD-0743-4F42-ABE7-DD2964F4CAA4}"/>
              </a:ext>
            </a:extLst>
          </p:cNvPr>
          <p:cNvSpPr/>
          <p:nvPr/>
        </p:nvSpPr>
        <p:spPr>
          <a:xfrm>
            <a:off x="5709198" y="2922968"/>
            <a:ext cx="715183" cy="6715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5AD984-D4B9-4015-BF96-C3AF27CB2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0" y="2512521"/>
            <a:ext cx="3106900" cy="1206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16A133-1B4B-4913-9E6B-3B378A057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599" y="3991110"/>
            <a:ext cx="4896687" cy="13694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25AA13-84E2-4B92-A723-184F6E03C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7987" y="4214277"/>
            <a:ext cx="918738" cy="1239228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E922409E-BB60-4951-8878-FAC33A15E136}"/>
              </a:ext>
            </a:extLst>
          </p:cNvPr>
          <p:cNvSpPr/>
          <p:nvPr/>
        </p:nvSpPr>
        <p:spPr>
          <a:xfrm>
            <a:off x="4905970" y="3947517"/>
            <a:ext cx="260813" cy="331224"/>
          </a:xfrm>
          <a:prstGeom prst="downArrow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E05381E5-DFC5-40DC-A7A8-35547BC8F678}"/>
              </a:ext>
            </a:extLst>
          </p:cNvPr>
          <p:cNvSpPr/>
          <p:nvPr/>
        </p:nvSpPr>
        <p:spPr>
          <a:xfrm>
            <a:off x="4384119" y="2606708"/>
            <a:ext cx="1304517" cy="1304032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Clean?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2904964-13E6-4754-B24E-0776F45E9539}"/>
              </a:ext>
            </a:extLst>
          </p:cNvPr>
          <p:cNvSpPr/>
          <p:nvPr/>
        </p:nvSpPr>
        <p:spPr>
          <a:xfrm>
            <a:off x="3644404" y="2937579"/>
            <a:ext cx="715183" cy="6715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EB35AEF-EE65-4FFA-97FA-22290BAD47B7}"/>
              </a:ext>
            </a:extLst>
          </p:cNvPr>
          <p:cNvSpPr/>
          <p:nvPr/>
        </p:nvSpPr>
        <p:spPr>
          <a:xfrm>
            <a:off x="7327286" y="4525439"/>
            <a:ext cx="334180" cy="39740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30E7D9-ECDB-491D-81F6-DC8A5EAA8833}"/>
              </a:ext>
            </a:extLst>
          </p:cNvPr>
          <p:cNvSpPr txBox="1"/>
          <p:nvPr/>
        </p:nvSpPr>
        <p:spPr>
          <a:xfrm>
            <a:off x="5166783" y="386318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FB8317-936D-4370-A286-0E7E095B9436}"/>
              </a:ext>
            </a:extLst>
          </p:cNvPr>
          <p:cNvSpPr txBox="1"/>
          <p:nvPr/>
        </p:nvSpPr>
        <p:spPr>
          <a:xfrm>
            <a:off x="5540722" y="238352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45888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ETL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Basics</a:t>
            </a:r>
          </a:p>
          <a:p>
            <a:r>
              <a:rPr lang="en-US" sz="3600" strike="sngStrike" dirty="0"/>
              <a:t>Example</a:t>
            </a:r>
          </a:p>
          <a:p>
            <a:r>
              <a:rPr lang="en-US" sz="3600" dirty="0"/>
              <a:t>ETL/ELT</a:t>
            </a:r>
          </a:p>
          <a:p>
            <a:r>
              <a:rPr lang="en-US" sz="3600" dirty="0"/>
              <a:t>Landscape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29D241-DF16-45E9-BAD2-31AB01C6A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64211" y="2560208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5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ETL – ETL vs. ELT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111D33-6DD7-4B52-BD55-5AC59F30C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138" y="4879704"/>
            <a:ext cx="1706011" cy="7819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4E4E3B-5E17-4C4E-B11C-44852B30AB9D}"/>
              </a:ext>
            </a:extLst>
          </p:cNvPr>
          <p:cNvSpPr txBox="1"/>
          <p:nvPr/>
        </p:nvSpPr>
        <p:spPr>
          <a:xfrm>
            <a:off x="457200" y="5723936"/>
            <a:ext cx="8194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Extract – get the data out | Transform – change the data | Load – load the data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0B97B3FD-8BCF-4BCD-8B18-B91E4151AB87}"/>
              </a:ext>
            </a:extLst>
          </p:cNvPr>
          <p:cNvSpPr/>
          <p:nvPr/>
        </p:nvSpPr>
        <p:spPr>
          <a:xfrm>
            <a:off x="492067" y="1972374"/>
            <a:ext cx="1856996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SAP ERP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D63D10AF-8249-4AF2-9F4A-116D95BC23EC}"/>
              </a:ext>
            </a:extLst>
          </p:cNvPr>
          <p:cNvSpPr/>
          <p:nvPr/>
        </p:nvSpPr>
        <p:spPr>
          <a:xfrm>
            <a:off x="492067" y="2650199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Oracle Financials</a:t>
            </a:r>
          </a:p>
        </p:txBody>
      </p:sp>
      <p:sp>
        <p:nvSpPr>
          <p:cNvPr id="12" name="Flowchart: Magnetic Disk 11">
            <a:extLst>
              <a:ext uri="{FF2B5EF4-FFF2-40B4-BE49-F238E27FC236}">
                <a16:creationId xmlns:a16="http://schemas.microsoft.com/office/drawing/2014/main" id="{D5DFF789-8B53-47B7-9E9C-1EBD0D6E3E9B}"/>
              </a:ext>
            </a:extLst>
          </p:cNvPr>
          <p:cNvSpPr/>
          <p:nvPr/>
        </p:nvSpPr>
        <p:spPr>
          <a:xfrm>
            <a:off x="492067" y="3336401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Windows Server IIS Log Files</a:t>
            </a:r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81738F83-3936-4993-95B3-93B6B3ACDC87}"/>
              </a:ext>
            </a:extLst>
          </p:cNvPr>
          <p:cNvSpPr/>
          <p:nvPr/>
        </p:nvSpPr>
        <p:spPr>
          <a:xfrm>
            <a:off x="492067" y="4058714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Microsoft SharePoint</a:t>
            </a:r>
          </a:p>
        </p:txBody>
      </p:sp>
      <p:sp>
        <p:nvSpPr>
          <p:cNvPr id="15" name="Flowchart: Magnetic Disk 14">
            <a:extLst>
              <a:ext uri="{FF2B5EF4-FFF2-40B4-BE49-F238E27FC236}">
                <a16:creationId xmlns:a16="http://schemas.microsoft.com/office/drawing/2014/main" id="{8ABE1B17-D333-4620-98C0-6D3EA722DEBE}"/>
              </a:ext>
            </a:extLst>
          </p:cNvPr>
          <p:cNvSpPr/>
          <p:nvPr/>
        </p:nvSpPr>
        <p:spPr>
          <a:xfrm>
            <a:off x="492067" y="4737870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AWS S3 Bucket</a:t>
            </a: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87D1D544-6301-4CA0-99E6-66D7FD67D870}"/>
              </a:ext>
            </a:extLst>
          </p:cNvPr>
          <p:cNvSpPr/>
          <p:nvPr/>
        </p:nvSpPr>
        <p:spPr>
          <a:xfrm>
            <a:off x="4741984" y="2978863"/>
            <a:ext cx="1856996" cy="1370324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Warehouse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BDA555-8F65-43A2-B043-D8EEF7B1EDC3}"/>
              </a:ext>
            </a:extLst>
          </p:cNvPr>
          <p:cNvSpPr txBox="1"/>
          <p:nvPr/>
        </p:nvSpPr>
        <p:spPr>
          <a:xfrm>
            <a:off x="969158" y="143641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D1289E-D10E-4E03-A1FE-6C0AE9A170E6}"/>
              </a:ext>
            </a:extLst>
          </p:cNvPr>
          <p:cNvSpPr txBox="1"/>
          <p:nvPr/>
        </p:nvSpPr>
        <p:spPr>
          <a:xfrm>
            <a:off x="2737056" y="1430744"/>
            <a:ext cx="1727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Transformation</a:t>
            </a:r>
          </a:p>
        </p:txBody>
      </p:sp>
      <p:sp>
        <p:nvSpPr>
          <p:cNvPr id="25" name="Flowchart: Magnetic Disk 24">
            <a:extLst>
              <a:ext uri="{FF2B5EF4-FFF2-40B4-BE49-F238E27FC236}">
                <a16:creationId xmlns:a16="http://schemas.microsoft.com/office/drawing/2014/main" id="{D4EFB824-B522-4D36-A5FE-660398588835}"/>
              </a:ext>
            </a:extLst>
          </p:cNvPr>
          <p:cNvSpPr/>
          <p:nvPr/>
        </p:nvSpPr>
        <p:spPr>
          <a:xfrm>
            <a:off x="2847165" y="2977822"/>
            <a:ext cx="1476350" cy="138370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Cleanup, Lookup, Conversion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568BA42-922A-4A7E-9284-EF332483F7C6}"/>
              </a:ext>
            </a:extLst>
          </p:cNvPr>
          <p:cNvCxnSpPr/>
          <p:nvPr/>
        </p:nvCxnSpPr>
        <p:spPr>
          <a:xfrm>
            <a:off x="2610615" y="1346009"/>
            <a:ext cx="0" cy="4290176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F6A1BDB-C0EE-4FFB-A77D-11CE548190C7}"/>
              </a:ext>
            </a:extLst>
          </p:cNvPr>
          <p:cNvCxnSpPr/>
          <p:nvPr/>
        </p:nvCxnSpPr>
        <p:spPr>
          <a:xfrm>
            <a:off x="4606159" y="1346009"/>
            <a:ext cx="0" cy="4290176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C4205B3B-85CE-4964-9EE4-7E9B8881D0EB}"/>
              </a:ext>
            </a:extLst>
          </p:cNvPr>
          <p:cNvSpPr/>
          <p:nvPr/>
        </p:nvSpPr>
        <p:spPr>
          <a:xfrm rot="3065158">
            <a:off x="2145833" y="2743340"/>
            <a:ext cx="859463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6363098D-59C0-4BD2-97DC-703450F4F753}"/>
              </a:ext>
            </a:extLst>
          </p:cNvPr>
          <p:cNvSpPr/>
          <p:nvPr/>
        </p:nvSpPr>
        <p:spPr>
          <a:xfrm>
            <a:off x="4333050" y="3626717"/>
            <a:ext cx="402561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C9ED775D-809B-4D22-B4AF-BEC422CE6E7E}"/>
              </a:ext>
            </a:extLst>
          </p:cNvPr>
          <p:cNvSpPr/>
          <p:nvPr/>
        </p:nvSpPr>
        <p:spPr>
          <a:xfrm rot="18364606">
            <a:off x="2219341" y="4462863"/>
            <a:ext cx="859463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AAA3EDBA-02D5-4A6F-9023-887D8DA0A09F}"/>
              </a:ext>
            </a:extLst>
          </p:cNvPr>
          <p:cNvSpPr/>
          <p:nvPr/>
        </p:nvSpPr>
        <p:spPr>
          <a:xfrm rot="2807960">
            <a:off x="2315986" y="3243933"/>
            <a:ext cx="595707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EB834044-8E72-45B1-B978-21D471344F09}"/>
              </a:ext>
            </a:extLst>
          </p:cNvPr>
          <p:cNvSpPr/>
          <p:nvPr/>
        </p:nvSpPr>
        <p:spPr>
          <a:xfrm rot="19385176">
            <a:off x="2332223" y="4085588"/>
            <a:ext cx="556785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57D7C2A8-4C10-4A7B-9A5B-A89F773FF5DC}"/>
              </a:ext>
            </a:extLst>
          </p:cNvPr>
          <p:cNvSpPr/>
          <p:nvPr/>
        </p:nvSpPr>
        <p:spPr>
          <a:xfrm>
            <a:off x="2357574" y="3634144"/>
            <a:ext cx="507413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9F7911-97DD-4143-B8D5-77C2C32276AE}"/>
              </a:ext>
            </a:extLst>
          </p:cNvPr>
          <p:cNvSpPr txBox="1"/>
          <p:nvPr/>
        </p:nvSpPr>
        <p:spPr>
          <a:xfrm>
            <a:off x="5228512" y="143641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Load</a:t>
            </a:r>
          </a:p>
        </p:txBody>
      </p:sp>
    </p:spTree>
    <p:extLst>
      <p:ext uri="{BB962C8B-B14F-4D97-AF65-F5344CB8AC3E}">
        <p14:creationId xmlns:p14="http://schemas.microsoft.com/office/powerpoint/2010/main" val="3691041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ELT - ETL vs. ELT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BB7F15-68BE-4F95-AD91-B04AA020690F}"/>
              </a:ext>
            </a:extLst>
          </p:cNvPr>
          <p:cNvSpPr txBox="1"/>
          <p:nvPr/>
        </p:nvSpPr>
        <p:spPr>
          <a:xfrm>
            <a:off x="457200" y="5723936"/>
            <a:ext cx="8194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Extract – get the data out | Load – load the data | Transform – change the data</a:t>
            </a:r>
          </a:p>
        </p:txBody>
      </p:sp>
      <p:sp>
        <p:nvSpPr>
          <p:cNvPr id="3" name="Flowchart: Magnetic Disk 2">
            <a:extLst>
              <a:ext uri="{FF2B5EF4-FFF2-40B4-BE49-F238E27FC236}">
                <a16:creationId xmlns:a16="http://schemas.microsoft.com/office/drawing/2014/main" id="{4D2BD5C7-07CD-4908-834F-EDC8F5F73E0A}"/>
              </a:ext>
            </a:extLst>
          </p:cNvPr>
          <p:cNvSpPr/>
          <p:nvPr/>
        </p:nvSpPr>
        <p:spPr>
          <a:xfrm>
            <a:off x="492067" y="1972374"/>
            <a:ext cx="1856996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SAP ERP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13F609DF-B090-4622-A76E-033350EC8D39}"/>
              </a:ext>
            </a:extLst>
          </p:cNvPr>
          <p:cNvSpPr/>
          <p:nvPr/>
        </p:nvSpPr>
        <p:spPr>
          <a:xfrm>
            <a:off x="475164" y="2690725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Oracle Financials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561B1239-D030-4089-9354-D4ED056E9CDA}"/>
              </a:ext>
            </a:extLst>
          </p:cNvPr>
          <p:cNvSpPr/>
          <p:nvPr/>
        </p:nvSpPr>
        <p:spPr>
          <a:xfrm>
            <a:off x="492067" y="3407076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Windows Server IIS Log Files</a:t>
            </a:r>
          </a:p>
        </p:txBody>
      </p:sp>
      <p:sp>
        <p:nvSpPr>
          <p:cNvPr id="12" name="Flowchart: Magnetic Disk 11">
            <a:extLst>
              <a:ext uri="{FF2B5EF4-FFF2-40B4-BE49-F238E27FC236}">
                <a16:creationId xmlns:a16="http://schemas.microsoft.com/office/drawing/2014/main" id="{6C0B7E22-0D75-4987-9734-85D7C7996F45}"/>
              </a:ext>
            </a:extLst>
          </p:cNvPr>
          <p:cNvSpPr/>
          <p:nvPr/>
        </p:nvSpPr>
        <p:spPr>
          <a:xfrm>
            <a:off x="492067" y="4165582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Microsoft SharePoint</a:t>
            </a:r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B8CC499F-88B9-48D7-B40B-3B98A0C6521A}"/>
              </a:ext>
            </a:extLst>
          </p:cNvPr>
          <p:cNvSpPr/>
          <p:nvPr/>
        </p:nvSpPr>
        <p:spPr>
          <a:xfrm>
            <a:off x="465613" y="4946622"/>
            <a:ext cx="1856995" cy="63850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AWS S3 Bucket</a:t>
            </a:r>
          </a:p>
        </p:txBody>
      </p:sp>
      <p:sp>
        <p:nvSpPr>
          <p:cNvPr id="20" name="Flowchart: Magnetic Disk 19">
            <a:extLst>
              <a:ext uri="{FF2B5EF4-FFF2-40B4-BE49-F238E27FC236}">
                <a16:creationId xmlns:a16="http://schemas.microsoft.com/office/drawing/2014/main" id="{A0A9EE47-0176-4D38-BEAB-E685B44AD5A2}"/>
              </a:ext>
            </a:extLst>
          </p:cNvPr>
          <p:cNvSpPr/>
          <p:nvPr/>
        </p:nvSpPr>
        <p:spPr>
          <a:xfrm>
            <a:off x="2975137" y="3037433"/>
            <a:ext cx="1476350" cy="1345381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Staging</a:t>
            </a:r>
          </a:p>
        </p:txBody>
      </p:sp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91FF74C1-08CF-4904-97B1-719145C51E83}"/>
              </a:ext>
            </a:extLst>
          </p:cNvPr>
          <p:cNvSpPr/>
          <p:nvPr/>
        </p:nvSpPr>
        <p:spPr>
          <a:xfrm>
            <a:off x="6884984" y="3012490"/>
            <a:ext cx="1856996" cy="1370324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Warehouse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7171E0-5E4F-41DC-BA17-CDC1F2B75C2F}"/>
              </a:ext>
            </a:extLst>
          </p:cNvPr>
          <p:cNvSpPr txBox="1"/>
          <p:nvPr/>
        </p:nvSpPr>
        <p:spPr>
          <a:xfrm>
            <a:off x="969158" y="143641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50C58E-C841-48A3-B19D-EB5E9DF79F8F}"/>
              </a:ext>
            </a:extLst>
          </p:cNvPr>
          <p:cNvSpPr txBox="1"/>
          <p:nvPr/>
        </p:nvSpPr>
        <p:spPr>
          <a:xfrm>
            <a:off x="3214661" y="144573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16B09D-C7B5-45A0-8100-3A82ED4BD4F7}"/>
              </a:ext>
            </a:extLst>
          </p:cNvPr>
          <p:cNvSpPr txBox="1"/>
          <p:nvPr/>
        </p:nvSpPr>
        <p:spPr>
          <a:xfrm>
            <a:off x="4741984" y="1445735"/>
            <a:ext cx="1727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Transformation</a:t>
            </a:r>
          </a:p>
        </p:txBody>
      </p:sp>
      <p:sp>
        <p:nvSpPr>
          <p:cNvPr id="26" name="Flowchart: Magnetic Disk 25">
            <a:extLst>
              <a:ext uri="{FF2B5EF4-FFF2-40B4-BE49-F238E27FC236}">
                <a16:creationId xmlns:a16="http://schemas.microsoft.com/office/drawing/2014/main" id="{3D56E34C-9095-481D-87E9-C8C219733297}"/>
              </a:ext>
            </a:extLst>
          </p:cNvPr>
          <p:cNvSpPr/>
          <p:nvPr/>
        </p:nvSpPr>
        <p:spPr>
          <a:xfrm>
            <a:off x="4832133" y="2999112"/>
            <a:ext cx="1476350" cy="138370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Cleanup, Lookup, Conversion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502515-2721-4B52-A5BE-B2BB50F41E8F}"/>
              </a:ext>
            </a:extLst>
          </p:cNvPr>
          <p:cNvCxnSpPr/>
          <p:nvPr/>
        </p:nvCxnSpPr>
        <p:spPr>
          <a:xfrm>
            <a:off x="2601310" y="1346009"/>
            <a:ext cx="0" cy="4290176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560D990-B346-45A6-BF09-59AD3F26C544}"/>
              </a:ext>
            </a:extLst>
          </p:cNvPr>
          <p:cNvCxnSpPr/>
          <p:nvPr/>
        </p:nvCxnSpPr>
        <p:spPr>
          <a:xfrm>
            <a:off x="4606159" y="1346009"/>
            <a:ext cx="0" cy="4290176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AD8F6C6-EEEF-463B-93EF-01A44D62027D}"/>
              </a:ext>
            </a:extLst>
          </p:cNvPr>
          <p:cNvCxnSpPr/>
          <p:nvPr/>
        </p:nvCxnSpPr>
        <p:spPr>
          <a:xfrm>
            <a:off x="6674070" y="1298465"/>
            <a:ext cx="0" cy="4290176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Arrow: Right 8">
            <a:extLst>
              <a:ext uri="{FF2B5EF4-FFF2-40B4-BE49-F238E27FC236}">
                <a16:creationId xmlns:a16="http://schemas.microsoft.com/office/drawing/2014/main" id="{12023D5B-B39F-4100-9A29-335EC5860190}"/>
              </a:ext>
            </a:extLst>
          </p:cNvPr>
          <p:cNvSpPr/>
          <p:nvPr/>
        </p:nvSpPr>
        <p:spPr>
          <a:xfrm rot="3065158">
            <a:off x="2215915" y="2755971"/>
            <a:ext cx="913215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A7A1C408-81FC-477B-A980-CCFC83612233}"/>
              </a:ext>
            </a:extLst>
          </p:cNvPr>
          <p:cNvSpPr/>
          <p:nvPr/>
        </p:nvSpPr>
        <p:spPr>
          <a:xfrm>
            <a:off x="4451487" y="3638938"/>
            <a:ext cx="380645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3B24DD4C-16E7-4A6A-BA12-ED10DAA4E3FE}"/>
              </a:ext>
            </a:extLst>
          </p:cNvPr>
          <p:cNvSpPr/>
          <p:nvPr/>
        </p:nvSpPr>
        <p:spPr>
          <a:xfrm>
            <a:off x="6314511" y="3626717"/>
            <a:ext cx="570473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070351A1-230E-4ED3-985A-89E66E6BD303}"/>
              </a:ext>
            </a:extLst>
          </p:cNvPr>
          <p:cNvSpPr/>
          <p:nvPr/>
        </p:nvSpPr>
        <p:spPr>
          <a:xfrm rot="8187118" flipH="1">
            <a:off x="2119801" y="4513006"/>
            <a:ext cx="1050280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0EBFED8F-3FAB-4540-80FE-CF10946706AF}"/>
              </a:ext>
            </a:extLst>
          </p:cNvPr>
          <p:cNvSpPr/>
          <p:nvPr/>
        </p:nvSpPr>
        <p:spPr>
          <a:xfrm rot="2081707">
            <a:off x="2300895" y="3247307"/>
            <a:ext cx="717204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3B41435-C069-4AA2-8EC6-A11B17D9D960}"/>
              </a:ext>
            </a:extLst>
          </p:cNvPr>
          <p:cNvSpPr/>
          <p:nvPr/>
        </p:nvSpPr>
        <p:spPr>
          <a:xfrm rot="19385176">
            <a:off x="2324426" y="4049873"/>
            <a:ext cx="703867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C33C1F77-149A-421A-AF72-435E096210EF}"/>
              </a:ext>
            </a:extLst>
          </p:cNvPr>
          <p:cNvSpPr/>
          <p:nvPr/>
        </p:nvSpPr>
        <p:spPr>
          <a:xfrm>
            <a:off x="2357574" y="3634144"/>
            <a:ext cx="611535" cy="2409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43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ETL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Basics</a:t>
            </a:r>
          </a:p>
          <a:p>
            <a:r>
              <a:rPr lang="en-US" sz="3600" strike="sngStrike" dirty="0"/>
              <a:t>Example</a:t>
            </a:r>
          </a:p>
          <a:p>
            <a:r>
              <a:rPr lang="en-US" sz="3600" strike="sngStrike" dirty="0"/>
              <a:t>ETL/ELT</a:t>
            </a:r>
          </a:p>
          <a:p>
            <a:r>
              <a:rPr lang="en-US" sz="3600" dirty="0"/>
              <a:t>Software Landscape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47D005-DA32-46D0-84D8-09F5A0C86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970727" y="2427910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96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99DD-2B70-458A-875B-E20F82AD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ETL – Software landscape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9BCA3-F49D-4338-8122-13697840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4896" y="6286903"/>
            <a:ext cx="3153740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FBE08-2AFC-4BBA-A6FC-7B18294B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16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8156F3-CE73-4AA2-AF43-B1219FE7D5DC}"/>
              </a:ext>
            </a:extLst>
          </p:cNvPr>
          <p:cNvSpPr txBox="1"/>
          <p:nvPr/>
        </p:nvSpPr>
        <p:spPr>
          <a:xfrm>
            <a:off x="4796066" y="1568696"/>
            <a:ext cx="410300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2018 Gartner quadrant</a:t>
            </a:r>
          </a:p>
          <a:p>
            <a:r>
              <a:rPr lang="en-US" dirty="0"/>
              <a:t>Microsoft headlines the market challengers in 2018. The world’s largest technology company had their standing improved considerably as a result of strong support for diverse data types, and synergy between data, applications, business roles and artificial intelligence. – Gartner</a:t>
            </a:r>
          </a:p>
          <a:p>
            <a:endParaRPr lang="en-US" dirty="0"/>
          </a:p>
          <a:p>
            <a:r>
              <a:rPr lang="en-US" dirty="0"/>
              <a:t>ETL software a.k.a. as Data Integration Tools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Content Placeholder 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0C615D5-29B2-4444-AB82-7BFDD297F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066" y="1417638"/>
            <a:ext cx="4336251" cy="4525963"/>
          </a:xfrm>
        </p:spPr>
      </p:pic>
    </p:spTree>
    <p:extLst>
      <p:ext uri="{BB962C8B-B14F-4D97-AF65-F5344CB8AC3E}">
        <p14:creationId xmlns:p14="http://schemas.microsoft.com/office/powerpoint/2010/main" val="1398983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99DD-2B70-458A-875B-E20F82AD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ETL – Software landscape (cont.)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9BCA3-F49D-4338-8122-13697840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4896" y="6286903"/>
            <a:ext cx="3153740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FBE08-2AFC-4BBA-A6FC-7B18294B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17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5745A2-FB52-4F24-A90B-927C82A19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639" y="1317949"/>
            <a:ext cx="2384075" cy="1638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A02242-12B7-44B2-A8FD-948233547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56" y="4881819"/>
            <a:ext cx="3174295" cy="730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D541B2-6F25-4214-88CB-07207ED06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4" y="1663434"/>
            <a:ext cx="2381250" cy="866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E46681-560F-4F04-B789-F28ED72E2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86" y="1457593"/>
            <a:ext cx="2335713" cy="1306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D952DF-C0C4-4E3E-B46F-831907763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2392" y="2730257"/>
            <a:ext cx="1847850" cy="809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F58637-80BF-4FD3-BCAC-9FE115065F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5590" y="3896033"/>
            <a:ext cx="2316891" cy="5623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EEE031-275A-4A26-BD77-4D3BFFE3FE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6488" y="3856980"/>
            <a:ext cx="2792874" cy="6323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AE96D4-0587-45CD-AFB6-01C591D863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538" y="3615651"/>
            <a:ext cx="2847975" cy="9715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84AF6-A507-4BD9-96DC-EDD8277CE4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5187" y="2731531"/>
            <a:ext cx="2924175" cy="762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603F08-3DC2-48BB-A663-AFFD9C3A94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229" y="2520037"/>
            <a:ext cx="2001608" cy="1251005"/>
          </a:xfrm>
          <a:prstGeom prst="rect">
            <a:avLst/>
          </a:prstGeom>
        </p:spPr>
      </p:pic>
      <p:pic>
        <p:nvPicPr>
          <p:cNvPr id="19" name="Picture 18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AFED368B-4458-4D63-8597-4BFE5E7F5E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16649" y="4718700"/>
            <a:ext cx="1216276" cy="9539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11DC11-B644-48F8-8495-D01879124F6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4083" y="4549312"/>
            <a:ext cx="1292717" cy="1292717"/>
          </a:xfrm>
          <a:prstGeom prst="rect">
            <a:avLst/>
          </a:prstGeom>
        </p:spPr>
      </p:pic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2B8990E-9AD7-4912-8DFA-ABE71EFDA45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45905" y="4890959"/>
            <a:ext cx="2090583" cy="57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8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ETL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Basics</a:t>
            </a:r>
          </a:p>
          <a:p>
            <a:r>
              <a:rPr lang="en-US" sz="3600" strike="sngStrike" dirty="0"/>
              <a:t>Example</a:t>
            </a:r>
          </a:p>
          <a:p>
            <a:r>
              <a:rPr lang="en-US" sz="3600" strike="sngStrike" dirty="0"/>
              <a:t>ETL/ELT</a:t>
            </a:r>
          </a:p>
          <a:p>
            <a:r>
              <a:rPr lang="en-US" sz="3600" strike="sngStrike" dirty="0"/>
              <a:t>Software Landscape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B0A7F-2A5B-4515-AB4A-572D3C0B6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84018" y="2364847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78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ETL</a:t>
            </a:r>
          </a:p>
          <a:p>
            <a:r>
              <a:rPr lang="en-US" sz="3600" dirty="0"/>
              <a:t>Introduction to SSIS</a:t>
            </a:r>
          </a:p>
          <a:p>
            <a:r>
              <a:rPr lang="en-US" sz="3600" dirty="0"/>
              <a:t>Create a simple SSIS package</a:t>
            </a:r>
          </a:p>
          <a:p>
            <a:r>
              <a:rPr lang="en-US" sz="3600" dirty="0"/>
              <a:t>What’s new in SSIS 2017</a:t>
            </a:r>
          </a:p>
          <a:p>
            <a:r>
              <a:rPr lang="en-US" sz="3600" dirty="0"/>
              <a:t>SSIS Third-party components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A68150-CBD0-4271-BDD2-9198DC199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334539" y="1587335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83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What is SSIS?</a:t>
            </a:r>
          </a:p>
          <a:p>
            <a:r>
              <a:rPr lang="en-US" sz="3600" dirty="0"/>
              <a:t>Advantages</a:t>
            </a:r>
          </a:p>
          <a:p>
            <a:r>
              <a:rPr lang="en-US" sz="3600" dirty="0"/>
              <a:t>Examples</a:t>
            </a:r>
          </a:p>
          <a:p>
            <a:r>
              <a:rPr lang="en-US" sz="3600" dirty="0"/>
              <a:t>Architecture</a:t>
            </a:r>
          </a:p>
          <a:p>
            <a:r>
              <a:rPr lang="en-US" sz="3600" dirty="0"/>
              <a:t>Essentials</a:t>
            </a:r>
          </a:p>
          <a:p>
            <a:r>
              <a:rPr lang="en-US" sz="3600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2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- What is SSIS?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54037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solidFill>
                  <a:srgbClr val="FFC000"/>
                </a:solidFill>
              </a:rPr>
              <a:t>Definition</a:t>
            </a:r>
          </a:p>
          <a:p>
            <a:pPr lvl="1"/>
            <a:r>
              <a:rPr lang="en-US" sz="2800" dirty="0"/>
              <a:t>Microsoft Integration Services is a platform for building enterprise-level data integration and data transformations solutions. 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637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- What is SSIS?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54037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solidFill>
                  <a:srgbClr val="FFC000"/>
                </a:solidFill>
              </a:rPr>
              <a:t>Definition (cont.)</a:t>
            </a:r>
          </a:p>
          <a:p>
            <a:pPr marL="457200" lvl="1" indent="0">
              <a:buNone/>
            </a:pPr>
            <a:r>
              <a:rPr lang="en-US" sz="2800" dirty="0"/>
              <a:t>Integration Services can extract and transform data from a wide variety of sources such as XML data files, flat files, and relational data sources, and then load the data into one or more destinations. - https://docs.microsoft.com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95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dirty="0"/>
              <a:t>Advantages</a:t>
            </a:r>
          </a:p>
          <a:p>
            <a:r>
              <a:rPr lang="en-US" sz="3600" dirty="0"/>
              <a:t>Examples</a:t>
            </a:r>
          </a:p>
          <a:p>
            <a:r>
              <a:rPr lang="en-US" sz="3600" dirty="0"/>
              <a:t>Architecture</a:t>
            </a:r>
          </a:p>
          <a:p>
            <a:r>
              <a:rPr lang="en-US" sz="3600" dirty="0"/>
              <a:t>Essentials</a:t>
            </a:r>
          </a:p>
          <a:p>
            <a:r>
              <a:rPr lang="en-US" sz="3600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429F39-9B88-4622-B2BF-7275D5AD9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44149" y="2624021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09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- advantages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2" name="AutoShape 4" descr="Image result for ibm datastage">
            <a:extLst>
              <a:ext uri="{FF2B5EF4-FFF2-40B4-BE49-F238E27FC236}">
                <a16:creationId xmlns:a16="http://schemas.microsoft.com/office/drawing/2014/main" id="{EA2332E6-3B2A-47E4-A480-A1CC978C31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4238" y="26098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 descr="Image result for ibm datastage">
            <a:extLst>
              <a:ext uri="{FF2B5EF4-FFF2-40B4-BE49-F238E27FC236}">
                <a16:creationId xmlns:a16="http://schemas.microsoft.com/office/drawing/2014/main" id="{66251AAE-AE90-4FC5-B39E-3C64167971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76638" y="27622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8" descr="Image result for ibm datastage">
            <a:extLst>
              <a:ext uri="{FF2B5EF4-FFF2-40B4-BE49-F238E27FC236}">
                <a16:creationId xmlns:a16="http://schemas.microsoft.com/office/drawing/2014/main" id="{DDC7C89E-1AFE-48BB-8CEF-ADF4C13F30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29038" y="29146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90671F-DA46-4DB4-A416-20A5F58547B7}"/>
              </a:ext>
            </a:extLst>
          </p:cNvPr>
          <p:cNvSpPr txBox="1"/>
          <p:nvPr/>
        </p:nvSpPr>
        <p:spPr>
          <a:xfrm>
            <a:off x="594864" y="2914650"/>
            <a:ext cx="75079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Microsoft 3 biggest advantages: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No separate licensing needed = Included in one single SQL Server license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No steep learning curve = Visual Studio and .NET (No Java needed)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Tons of documentation = Huge Development Community support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D137A0-CFAE-4258-A406-54B2BB39D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61" y="1654589"/>
            <a:ext cx="284797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37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Advantages</a:t>
            </a:r>
          </a:p>
          <a:p>
            <a:r>
              <a:rPr lang="en-US" sz="3600" dirty="0"/>
              <a:t>Examples</a:t>
            </a:r>
          </a:p>
          <a:p>
            <a:r>
              <a:rPr lang="en-US" sz="3600" dirty="0"/>
              <a:t>Architecture</a:t>
            </a:r>
          </a:p>
          <a:p>
            <a:r>
              <a:rPr lang="en-US" sz="3600" dirty="0"/>
              <a:t>Essentials</a:t>
            </a:r>
          </a:p>
          <a:p>
            <a:r>
              <a:rPr lang="en-US" sz="3600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5C9922-0E05-4F1C-8568-4EBA9C49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78024" y="2688040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73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- examples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2" name="AutoShape 4" descr="Image result for ibm datastage">
            <a:extLst>
              <a:ext uri="{FF2B5EF4-FFF2-40B4-BE49-F238E27FC236}">
                <a16:creationId xmlns:a16="http://schemas.microsoft.com/office/drawing/2014/main" id="{EA2332E6-3B2A-47E4-A480-A1CC978C31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4238" y="26098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 descr="Image result for ibm datastage">
            <a:extLst>
              <a:ext uri="{FF2B5EF4-FFF2-40B4-BE49-F238E27FC236}">
                <a16:creationId xmlns:a16="http://schemas.microsoft.com/office/drawing/2014/main" id="{66251AAE-AE90-4FC5-B39E-3C64167971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76638" y="27622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8" descr="Image result for ibm datastage">
            <a:extLst>
              <a:ext uri="{FF2B5EF4-FFF2-40B4-BE49-F238E27FC236}">
                <a16:creationId xmlns:a16="http://schemas.microsoft.com/office/drawing/2014/main" id="{DDC7C89E-1AFE-48BB-8CEF-ADF4C13F30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29038" y="29146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90671F-DA46-4DB4-A416-20A5F58547B7}"/>
              </a:ext>
            </a:extLst>
          </p:cNvPr>
          <p:cNvSpPr txBox="1"/>
          <p:nvPr/>
        </p:nvSpPr>
        <p:spPr>
          <a:xfrm>
            <a:off x="457200" y="1541116"/>
            <a:ext cx="7507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Maintenance Plan Tasks and Export/Import Wizard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A07728-9595-47E3-B905-90528C23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2394650"/>
            <a:ext cx="3529868" cy="35441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25A102-6A57-44A9-B9B8-2025F2E9C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145" y="2454622"/>
            <a:ext cx="3405985" cy="348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44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Advantages</a:t>
            </a:r>
          </a:p>
          <a:p>
            <a:r>
              <a:rPr lang="en-US" sz="3600" strike="sngStrike" dirty="0"/>
              <a:t>Examples</a:t>
            </a:r>
          </a:p>
          <a:p>
            <a:r>
              <a:rPr lang="en-US" sz="3600" dirty="0"/>
              <a:t>Architecture</a:t>
            </a:r>
          </a:p>
          <a:p>
            <a:r>
              <a:rPr lang="en-US" sz="3600" dirty="0"/>
              <a:t>Essentials</a:t>
            </a:r>
          </a:p>
          <a:p>
            <a:r>
              <a:rPr lang="en-US" sz="3600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10E5D6-E6E6-48ED-89C2-A8A953AF3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750011" y="2711688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984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- architecture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C8E316-D8B0-4F5E-8244-644884A0A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6ED0FB2-0DD0-4D5E-B7C7-C4807D1AD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59" y="1428150"/>
            <a:ext cx="3932903" cy="4355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D087CC-B7C4-459C-8AC1-A202E180E103}"/>
              </a:ext>
            </a:extLst>
          </p:cNvPr>
          <p:cNvSpPr txBox="1"/>
          <p:nvPr/>
        </p:nvSpPr>
        <p:spPr>
          <a:xfrm>
            <a:off x="7160455" y="26728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5950C4-E2FD-413F-8C93-EFCC95BA0105}"/>
              </a:ext>
            </a:extLst>
          </p:cNvPr>
          <p:cNvSpPr txBox="1"/>
          <p:nvPr/>
        </p:nvSpPr>
        <p:spPr>
          <a:xfrm>
            <a:off x="6819969" y="2869362"/>
            <a:ext cx="22099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High-level internals:</a:t>
            </a:r>
          </a:p>
          <a:p>
            <a:r>
              <a:rPr lang="en-US" dirty="0"/>
              <a:t>DTEXEC.exe</a:t>
            </a:r>
          </a:p>
          <a:p>
            <a:r>
              <a:rPr lang="en-US" dirty="0"/>
              <a:t>DTSX file</a:t>
            </a:r>
          </a:p>
          <a:p>
            <a:r>
              <a:rPr lang="en-US" dirty="0"/>
              <a:t>Windows Service</a:t>
            </a:r>
          </a:p>
          <a:p>
            <a:r>
              <a:rPr lang="en-US" dirty="0"/>
              <a:t>SSISDB database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6E3E04-307C-4D7E-9737-48E27F1801C4}"/>
              </a:ext>
            </a:extLst>
          </p:cNvPr>
          <p:cNvSpPr/>
          <p:nvPr/>
        </p:nvSpPr>
        <p:spPr>
          <a:xfrm>
            <a:off x="457199" y="3571336"/>
            <a:ext cx="6362770" cy="2346385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80CC41-CCB7-47CE-9136-0E9BBBA2E989}"/>
              </a:ext>
            </a:extLst>
          </p:cNvPr>
          <p:cNvSpPr/>
          <p:nvPr/>
        </p:nvSpPr>
        <p:spPr>
          <a:xfrm>
            <a:off x="457203" y="1417638"/>
            <a:ext cx="6362766" cy="215369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7" algn="ctr"/>
            <a:endParaRPr lang="en-US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30534D37-1557-4DAD-8E90-2E2B28D0F8FE}"/>
              </a:ext>
            </a:extLst>
          </p:cNvPr>
          <p:cNvSpPr/>
          <p:nvPr/>
        </p:nvSpPr>
        <p:spPr>
          <a:xfrm>
            <a:off x="5308234" y="3772466"/>
            <a:ext cx="935481" cy="36406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source</a:t>
            </a:r>
            <a:endParaRPr lang="en-US" dirty="0"/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91B495B8-1294-4FC3-B8C5-B0F43E8D0D9F}"/>
              </a:ext>
            </a:extLst>
          </p:cNvPr>
          <p:cNvSpPr/>
          <p:nvPr/>
        </p:nvSpPr>
        <p:spPr>
          <a:xfrm>
            <a:off x="5308232" y="5256489"/>
            <a:ext cx="935483" cy="36406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destination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EC9604-74A0-42DB-B509-F7C2C76A8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341" y="4128949"/>
            <a:ext cx="249267" cy="249267"/>
          </a:xfrm>
          <a:prstGeom prst="rect">
            <a:avLst/>
          </a:prstGeom>
        </p:spPr>
      </p:pic>
      <p:pic>
        <p:nvPicPr>
          <p:cNvPr id="21" name="Graphic 20" descr="Download from cloud">
            <a:extLst>
              <a:ext uri="{FF2B5EF4-FFF2-40B4-BE49-F238E27FC236}">
                <a16:creationId xmlns:a16="http://schemas.microsoft.com/office/drawing/2014/main" id="{06664DF4-EA31-4B87-842D-B10B969F24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75" y="1476255"/>
            <a:ext cx="773225" cy="773225"/>
          </a:xfrm>
          <a:prstGeom prst="rect">
            <a:avLst/>
          </a:prstGeom>
        </p:spPr>
      </p:pic>
      <p:pic>
        <p:nvPicPr>
          <p:cNvPr id="25" name="Graphic 24" descr="Envelope">
            <a:extLst>
              <a:ext uri="{FF2B5EF4-FFF2-40B4-BE49-F238E27FC236}">
                <a16:creationId xmlns:a16="http://schemas.microsoft.com/office/drawing/2014/main" id="{B2447A8A-20AE-45A0-94A6-CC3B80C9B6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4154" y="2933743"/>
            <a:ext cx="694728" cy="694728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51B1494-04FC-4B09-9438-C3DA0D8170C4}"/>
              </a:ext>
            </a:extLst>
          </p:cNvPr>
          <p:cNvCxnSpPr>
            <a:cxnSpLocks/>
            <a:stCxn id="21" idx="1"/>
            <a:endCxn id="28" idx="3"/>
          </p:cNvCxnSpPr>
          <p:nvPr/>
        </p:nvCxnSpPr>
        <p:spPr>
          <a:xfrm flipH="1">
            <a:off x="5411001" y="1862868"/>
            <a:ext cx="364974" cy="50088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23BA71-0B7F-49CD-BBB4-B075A880F40E}"/>
              </a:ext>
            </a:extLst>
          </p:cNvPr>
          <p:cNvCxnSpPr>
            <a:cxnSpLocks/>
          </p:cNvCxnSpPr>
          <p:nvPr/>
        </p:nvCxnSpPr>
        <p:spPr>
          <a:xfrm flipH="1" flipV="1">
            <a:off x="5439104" y="2886456"/>
            <a:ext cx="438732" cy="13831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7C7EEB6-1B6D-45FE-BD70-A97740F3D91E}"/>
              </a:ext>
            </a:extLst>
          </p:cNvPr>
          <p:cNvSpPr/>
          <p:nvPr/>
        </p:nvSpPr>
        <p:spPr>
          <a:xfrm>
            <a:off x="5907271" y="2392809"/>
            <a:ext cx="510632" cy="2090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ETL</a:t>
            </a:r>
          </a:p>
        </p:txBody>
      </p: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E9E93E5B-1D11-4134-B2E9-CA95510CBB83}"/>
              </a:ext>
            </a:extLst>
          </p:cNvPr>
          <p:cNvCxnSpPr>
            <a:cxnSpLocks/>
            <a:stCxn id="44" idx="3"/>
          </p:cNvCxnSpPr>
          <p:nvPr/>
        </p:nvCxnSpPr>
        <p:spPr>
          <a:xfrm flipH="1">
            <a:off x="6201279" y="2497315"/>
            <a:ext cx="216624" cy="2258203"/>
          </a:xfrm>
          <a:prstGeom prst="bentConnector4">
            <a:avLst>
              <a:gd name="adj1" fmla="val -105528"/>
              <a:gd name="adj2" fmla="val 99788"/>
            </a:avLst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514C393-9A36-4DDF-B7BD-B17B3AB8CEB5}"/>
              </a:ext>
            </a:extLst>
          </p:cNvPr>
          <p:cNvSpPr txBox="1"/>
          <p:nvPr/>
        </p:nvSpPr>
        <p:spPr>
          <a:xfrm>
            <a:off x="4444070" y="2179084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PreETL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AAE6C09-51B6-4F73-BF28-687630C2ABCC}"/>
              </a:ext>
            </a:extLst>
          </p:cNvPr>
          <p:cNvSpPr txBox="1"/>
          <p:nvPr/>
        </p:nvSpPr>
        <p:spPr>
          <a:xfrm>
            <a:off x="4451187" y="258944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PostETL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A56222-88C0-4320-B5D1-0436E9B4D33F}"/>
              </a:ext>
            </a:extLst>
          </p:cNvPr>
          <p:cNvSpPr txBox="1"/>
          <p:nvPr/>
        </p:nvSpPr>
        <p:spPr>
          <a:xfrm>
            <a:off x="4605110" y="4489929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ETL</a:t>
            </a:r>
          </a:p>
        </p:txBody>
      </p:sp>
    </p:spTree>
    <p:extLst>
      <p:ext uri="{BB962C8B-B14F-4D97-AF65-F5344CB8AC3E}">
        <p14:creationId xmlns:p14="http://schemas.microsoft.com/office/powerpoint/2010/main" val="359442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0.00034 0.16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 to SSIS – architecture (cont.)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C8E316-D8B0-4F5E-8244-644884A0A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D087CC-B7C4-459C-8AC1-A202E180E103}"/>
              </a:ext>
            </a:extLst>
          </p:cNvPr>
          <p:cNvSpPr txBox="1"/>
          <p:nvPr/>
        </p:nvSpPr>
        <p:spPr>
          <a:xfrm>
            <a:off x="7160455" y="26728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80CC41-CCB7-47CE-9136-0E9BBBA2E989}"/>
              </a:ext>
            </a:extLst>
          </p:cNvPr>
          <p:cNvSpPr/>
          <p:nvPr/>
        </p:nvSpPr>
        <p:spPr>
          <a:xfrm>
            <a:off x="457202" y="1417637"/>
            <a:ext cx="3874307" cy="4344659"/>
          </a:xfrm>
          <a:prstGeom prst="round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7" algn="ctr"/>
            <a:endParaRPr lang="en-US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BD5CC1-05F5-45F2-A412-F424C3DF1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55" y="1677691"/>
            <a:ext cx="1404461" cy="3804803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2B69A75-D495-46CE-A06C-FCEA2025CCDE}"/>
              </a:ext>
            </a:extLst>
          </p:cNvPr>
          <p:cNvSpPr/>
          <p:nvPr/>
        </p:nvSpPr>
        <p:spPr>
          <a:xfrm>
            <a:off x="4812491" y="1417638"/>
            <a:ext cx="3874309" cy="4288595"/>
          </a:xfrm>
          <a:prstGeom prst="round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EB717B-6608-4EEE-8F6A-D0B68472F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370" y="1687564"/>
            <a:ext cx="1512065" cy="3804803"/>
          </a:xfrm>
          <a:prstGeom prst="rect">
            <a:avLst/>
          </a:prstGeom>
        </p:spPr>
      </p:pic>
      <p:sp>
        <p:nvSpPr>
          <p:cNvPr id="32" name="Flowchart: Magnetic Disk 31">
            <a:extLst>
              <a:ext uri="{FF2B5EF4-FFF2-40B4-BE49-F238E27FC236}">
                <a16:creationId xmlns:a16="http://schemas.microsoft.com/office/drawing/2014/main" id="{1E4BB837-B4A0-402D-853E-FE395E9CFD0B}"/>
              </a:ext>
            </a:extLst>
          </p:cNvPr>
          <p:cNvSpPr/>
          <p:nvPr/>
        </p:nvSpPr>
        <p:spPr>
          <a:xfrm>
            <a:off x="5284104" y="1885416"/>
            <a:ext cx="935481" cy="36406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source</a:t>
            </a:r>
            <a:endParaRPr lang="en-US" dirty="0"/>
          </a:p>
        </p:txBody>
      </p:sp>
      <p:sp>
        <p:nvSpPr>
          <p:cNvPr id="33" name="Flowchart: Magnetic Disk 32">
            <a:extLst>
              <a:ext uri="{FF2B5EF4-FFF2-40B4-BE49-F238E27FC236}">
                <a16:creationId xmlns:a16="http://schemas.microsoft.com/office/drawing/2014/main" id="{63CBB50D-45E8-47E7-80F5-155DF77C39E6}"/>
              </a:ext>
            </a:extLst>
          </p:cNvPr>
          <p:cNvSpPr/>
          <p:nvPr/>
        </p:nvSpPr>
        <p:spPr>
          <a:xfrm>
            <a:off x="5280685" y="3935926"/>
            <a:ext cx="935483" cy="36406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destination</a:t>
            </a:r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A4532CA-A17A-4DA3-B1B6-33875CA8B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7210" y="2250654"/>
            <a:ext cx="249267" cy="249267"/>
          </a:xfrm>
          <a:prstGeom prst="rect">
            <a:avLst/>
          </a:prstGeom>
        </p:spPr>
      </p:pic>
      <p:pic>
        <p:nvPicPr>
          <p:cNvPr id="35" name="Graphic 34" descr="Download from cloud">
            <a:extLst>
              <a:ext uri="{FF2B5EF4-FFF2-40B4-BE49-F238E27FC236}">
                <a16:creationId xmlns:a16="http://schemas.microsoft.com/office/drawing/2014/main" id="{420DEA8C-15C8-4740-BEB4-2C2103D17C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69852" y="1862867"/>
            <a:ext cx="773225" cy="773225"/>
          </a:xfrm>
          <a:prstGeom prst="rect">
            <a:avLst/>
          </a:prstGeom>
        </p:spPr>
      </p:pic>
      <p:pic>
        <p:nvPicPr>
          <p:cNvPr id="36" name="Graphic 35" descr="Envelope">
            <a:extLst>
              <a:ext uri="{FF2B5EF4-FFF2-40B4-BE49-F238E27FC236}">
                <a16:creationId xmlns:a16="http://schemas.microsoft.com/office/drawing/2014/main" id="{14B91E35-5C25-4C1B-82C8-43D8970BC4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38031" y="3320355"/>
            <a:ext cx="694728" cy="694728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0191C93-154E-4AE9-883C-0255C17310B6}"/>
              </a:ext>
            </a:extLst>
          </p:cNvPr>
          <p:cNvCxnSpPr>
            <a:cxnSpLocks/>
            <a:stCxn id="35" idx="1"/>
            <a:endCxn id="41" idx="3"/>
          </p:cNvCxnSpPr>
          <p:nvPr/>
        </p:nvCxnSpPr>
        <p:spPr>
          <a:xfrm flipH="1">
            <a:off x="3104878" y="2249480"/>
            <a:ext cx="364974" cy="50088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07D451-1D64-46E2-8AD0-BF2C56EF9F81}"/>
              </a:ext>
            </a:extLst>
          </p:cNvPr>
          <p:cNvCxnSpPr>
            <a:cxnSpLocks/>
          </p:cNvCxnSpPr>
          <p:nvPr/>
        </p:nvCxnSpPr>
        <p:spPr>
          <a:xfrm flipH="1" flipV="1">
            <a:off x="3132981" y="3273068"/>
            <a:ext cx="438732" cy="13831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4AA7F9F-E177-4949-B07F-84F80A978949}"/>
              </a:ext>
            </a:extLst>
          </p:cNvPr>
          <p:cNvSpPr/>
          <p:nvPr/>
        </p:nvSpPr>
        <p:spPr>
          <a:xfrm>
            <a:off x="3601148" y="2779421"/>
            <a:ext cx="510632" cy="2090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ETL</a:t>
            </a:r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BE7A36D6-2CF0-47D4-BF86-3ED48EAF5AE1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4111780" y="2883926"/>
            <a:ext cx="700711" cy="1"/>
          </a:xfrm>
          <a:prstGeom prst="bentConnector3">
            <a:avLst>
              <a:gd name="adj1" fmla="val 50000"/>
            </a:avLst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1D62637-C2D9-4675-9CEF-D737992A2FB7}"/>
              </a:ext>
            </a:extLst>
          </p:cNvPr>
          <p:cNvSpPr txBox="1"/>
          <p:nvPr/>
        </p:nvSpPr>
        <p:spPr>
          <a:xfrm>
            <a:off x="2137947" y="2565696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PreETL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20887F-B6EA-4A65-9ACF-BA941870E46F}"/>
              </a:ext>
            </a:extLst>
          </p:cNvPr>
          <p:cNvSpPr txBox="1"/>
          <p:nvPr/>
        </p:nvSpPr>
        <p:spPr>
          <a:xfrm>
            <a:off x="2145064" y="297605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PostETL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CA55DF1-ED29-487E-9B1C-9C8DC8001397}"/>
              </a:ext>
            </a:extLst>
          </p:cNvPr>
          <p:cNvSpPr txBox="1"/>
          <p:nvPr/>
        </p:nvSpPr>
        <p:spPr>
          <a:xfrm>
            <a:off x="6117826" y="2723370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ETL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C4850F-40B7-4DDF-87AE-BAACFD212B2D}"/>
              </a:ext>
            </a:extLst>
          </p:cNvPr>
          <p:cNvSpPr txBox="1"/>
          <p:nvPr/>
        </p:nvSpPr>
        <p:spPr>
          <a:xfrm>
            <a:off x="1733342" y="135581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Control Flow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B668467-FC3E-4546-A5B0-1B036F607FE2}"/>
              </a:ext>
            </a:extLst>
          </p:cNvPr>
          <p:cNvSpPr txBox="1"/>
          <p:nvPr/>
        </p:nvSpPr>
        <p:spPr>
          <a:xfrm>
            <a:off x="6079763" y="1359828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Flow</a:t>
            </a:r>
          </a:p>
        </p:txBody>
      </p:sp>
    </p:spTree>
    <p:extLst>
      <p:ext uri="{BB962C8B-B14F-4D97-AF65-F5344CB8AC3E}">
        <p14:creationId xmlns:p14="http://schemas.microsoft.com/office/powerpoint/2010/main" val="7059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0.00035 0.16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Advantages</a:t>
            </a:r>
          </a:p>
          <a:p>
            <a:r>
              <a:rPr lang="en-US" sz="3600" strike="sngStrike" dirty="0"/>
              <a:t>Examples</a:t>
            </a:r>
          </a:p>
          <a:p>
            <a:r>
              <a:rPr lang="en-US" sz="3600" strike="sngStrike" dirty="0"/>
              <a:t>Architecture</a:t>
            </a:r>
          </a:p>
          <a:p>
            <a:r>
              <a:rPr lang="en-US" sz="3600" dirty="0"/>
              <a:t>Tools</a:t>
            </a:r>
          </a:p>
          <a:p>
            <a:r>
              <a:rPr lang="en-US" sz="3600" dirty="0"/>
              <a:t>Concepts</a:t>
            </a:r>
          </a:p>
          <a:p>
            <a:r>
              <a:rPr lang="en-US" sz="3600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43BF9-819B-4BBA-8E3D-E47B6E5DB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84017" y="2560208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51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Introduction to SSIS – Tools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55000" lnSpcReduction="20000"/>
          </a:bodyPr>
          <a:lstStyle/>
          <a:p>
            <a:pPr marL="457200" lvl="1" indent="0">
              <a:buNone/>
            </a:pPr>
            <a:r>
              <a:rPr lang="en-US" sz="4500" dirty="0"/>
              <a:t>Tools ($0 for Development purposes):</a:t>
            </a:r>
          </a:p>
          <a:p>
            <a:pPr lvl="1"/>
            <a:r>
              <a:rPr lang="en-US" sz="4500" dirty="0"/>
              <a:t>Database Engine</a:t>
            </a:r>
            <a:r>
              <a:rPr lang="en-US" sz="5300" dirty="0"/>
              <a:t> </a:t>
            </a:r>
          </a:p>
          <a:p>
            <a:pPr marL="457200" lvl="1" indent="0">
              <a:buFont typeface="Wingdings" charset="2"/>
              <a:buNone/>
            </a:pPr>
            <a:r>
              <a:rPr lang="en-US" sz="4500" dirty="0"/>
              <a:t>	SQL Server 2016/2017 Developer Edition</a:t>
            </a:r>
          </a:p>
          <a:p>
            <a:pPr marL="457200" lvl="1" indent="0">
              <a:buNone/>
            </a:pPr>
            <a:r>
              <a:rPr lang="en-US" sz="4800" dirty="0"/>
              <a:t>	 </a:t>
            </a:r>
          </a:p>
          <a:p>
            <a:pPr marL="457200" lvl="1" indent="0">
              <a:buNone/>
            </a:pPr>
            <a:endParaRPr lang="en-US" sz="4300" dirty="0">
              <a:hlinkClick r:id="rId3"/>
            </a:endParaRPr>
          </a:p>
          <a:p>
            <a:pPr marL="457200" lvl="1" indent="0">
              <a:buNone/>
            </a:pPr>
            <a:endParaRPr lang="en-US" sz="4300" dirty="0">
              <a:hlinkClick r:id="rId3"/>
            </a:endParaRPr>
          </a:p>
          <a:p>
            <a:pPr marL="457200" lvl="1" indent="0">
              <a:buNone/>
            </a:pPr>
            <a:endParaRPr lang="en-US" sz="4300" dirty="0">
              <a:hlinkClick r:id="rId3"/>
            </a:endParaRPr>
          </a:p>
          <a:p>
            <a:pPr marL="457200" lvl="1" indent="0">
              <a:buNone/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buNone/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buNone/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buNone/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buNone/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buNone/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endParaRPr lang="en-US" sz="4800" dirty="0"/>
          </a:p>
          <a:p>
            <a:pPr marL="457200" lvl="1" indent="0">
              <a:buNone/>
            </a:pPr>
            <a:r>
              <a:rPr lang="en-US" dirty="0"/>
              <a:t>		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6D1CE9-7303-4016-A822-3B47C9874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8247" y="5509697"/>
            <a:ext cx="490654" cy="4906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E628F0-7EFC-44DF-AA0B-171D65153CA5}"/>
              </a:ext>
            </a:extLst>
          </p:cNvPr>
          <p:cNvSpPr txBox="1"/>
          <p:nvPr/>
        </p:nvSpPr>
        <p:spPr>
          <a:xfrm>
            <a:off x="957833" y="5493414"/>
            <a:ext cx="7930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Windows only! </a:t>
            </a:r>
          </a:p>
          <a:p>
            <a:r>
              <a:rPr lang="en-US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https://www.microsoft.com/en-us/sql-server/sql-server-downloads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04F11E-6A90-4E33-9B87-885412B2B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5447" y="2751034"/>
            <a:ext cx="5079082" cy="274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53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Introduction to SSIS – Tools (cont.)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r>
              <a:rPr lang="en-US" sz="6200" dirty="0"/>
              <a:t>Tools ($0 for Development purposes):</a:t>
            </a:r>
            <a:endParaRPr lang="en-US" sz="4900" dirty="0"/>
          </a:p>
          <a:p>
            <a:pPr lvl="1"/>
            <a:r>
              <a:rPr lang="en-US" sz="6200" dirty="0"/>
              <a:t>Querying tool</a:t>
            </a:r>
          </a:p>
          <a:p>
            <a:pPr marL="457200" lvl="1" indent="0">
              <a:buNone/>
            </a:pPr>
            <a:r>
              <a:rPr lang="en-US" sz="6200" dirty="0"/>
              <a:t>	SQL Server Management Studio 2017 (SSMS)</a:t>
            </a:r>
          </a:p>
          <a:p>
            <a:pPr marL="914400" lvl="2" indent="0">
              <a:buNone/>
            </a:pPr>
            <a:endParaRPr lang="en-US" sz="4300" dirty="0">
              <a:hlinkClick r:id="rId3"/>
            </a:endParaRPr>
          </a:p>
          <a:p>
            <a:pPr marL="914400" lvl="2" indent="0">
              <a:buNone/>
            </a:pPr>
            <a:endParaRPr lang="en-US" sz="4300" dirty="0">
              <a:hlinkClick r:id="rId3"/>
            </a:endParaRPr>
          </a:p>
          <a:p>
            <a:pPr marL="914400" lvl="2" indent="0">
              <a:buNone/>
            </a:pPr>
            <a:endParaRPr lang="en-US" sz="4300" dirty="0">
              <a:hlinkClick r:id="rId3"/>
            </a:endParaRPr>
          </a:p>
          <a:p>
            <a:pPr marL="914400" lvl="2" indent="0">
              <a:buNone/>
            </a:pPr>
            <a:endParaRPr lang="en-US" sz="4300" dirty="0">
              <a:hlinkClick r:id="rId3"/>
            </a:endParaRPr>
          </a:p>
          <a:p>
            <a:pPr marL="914400" lvl="2" indent="0">
              <a:buNone/>
            </a:pPr>
            <a:endParaRPr lang="en-US" sz="4300" dirty="0">
              <a:hlinkClick r:id="rId3"/>
            </a:endParaRPr>
          </a:p>
          <a:p>
            <a:pPr marL="914400" lvl="2" indent="0">
              <a:buNone/>
            </a:pPr>
            <a:endParaRPr lang="en-US" sz="4300" dirty="0">
              <a:hlinkClick r:id="rId3"/>
            </a:endParaRPr>
          </a:p>
          <a:p>
            <a:pPr marL="914400" lvl="2" indent="0">
              <a:buNone/>
            </a:pPr>
            <a:endParaRPr lang="en-US" sz="48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sz="2800" dirty="0">
              <a:hlinkClick r:id="rId3"/>
            </a:endParaRPr>
          </a:p>
          <a:p>
            <a:pPr lvl="1"/>
            <a:endParaRPr lang="en-US" sz="2800" dirty="0">
              <a:hlinkClick r:id="rId3"/>
            </a:endParaRPr>
          </a:p>
          <a:p>
            <a:pPr lvl="1"/>
            <a:endParaRPr lang="en-US" sz="2800" dirty="0">
              <a:hlinkClick r:id="rId3"/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		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6D1CE9-7303-4016-A822-3B47C9874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642" y="5514851"/>
            <a:ext cx="490654" cy="4906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E628F0-7EFC-44DF-AA0B-171D65153CA5}"/>
              </a:ext>
            </a:extLst>
          </p:cNvPr>
          <p:cNvSpPr txBox="1"/>
          <p:nvPr/>
        </p:nvSpPr>
        <p:spPr>
          <a:xfrm>
            <a:off x="863825" y="5479085"/>
            <a:ext cx="782297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Windows only! </a:t>
            </a:r>
          </a:p>
          <a:p>
            <a:r>
              <a:rPr lang="en-US" sz="1200" dirty="0">
                <a:hlinkClick r:id="rId3"/>
              </a:rPr>
              <a:t>https://docs.microsoft.com/en-us/sql/ssms/download-sql-server-management-studio-ssms?view=sql-server-2017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EE2215-0454-4B85-B455-43CA37B9E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8222" y="2747113"/>
            <a:ext cx="4956317" cy="264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11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Introduction to SSIS – Tools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700" dirty="0"/>
              <a:t>Tools ($0 for Development purposes):</a:t>
            </a:r>
          </a:p>
          <a:p>
            <a:pPr lvl="1"/>
            <a:r>
              <a:rPr lang="en-US" sz="2500" dirty="0"/>
              <a:t>SSIS Designer</a:t>
            </a:r>
          </a:p>
          <a:p>
            <a:pPr marL="457200" lvl="1" indent="0">
              <a:buNone/>
            </a:pPr>
            <a:r>
              <a:rPr lang="en-US" sz="2500" dirty="0"/>
              <a:t>	SQL Server Data Tools 2017 Community Edition</a:t>
            </a:r>
            <a:endParaRPr lang="en-US" sz="43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		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6D1CE9-7303-4016-A822-3B47C9874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4642" y="5524782"/>
            <a:ext cx="490654" cy="4906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E628F0-7EFC-44DF-AA0B-171D65153CA5}"/>
              </a:ext>
            </a:extLst>
          </p:cNvPr>
          <p:cNvSpPr txBox="1"/>
          <p:nvPr/>
        </p:nvSpPr>
        <p:spPr>
          <a:xfrm>
            <a:off x="830623" y="5468289"/>
            <a:ext cx="6987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Windows only!</a:t>
            </a:r>
          </a:p>
          <a:p>
            <a:r>
              <a:rPr lang="en-US" sz="1200" dirty="0">
                <a:hlinkClick r:id="rId5"/>
              </a:rPr>
              <a:t>https://docs.microsoft.com/en-us/sql/ssdt/download-sql-server-data-tools-ssdt?view=sql-server-2017</a:t>
            </a:r>
            <a:endParaRPr lang="en-US" sz="1200" dirty="0"/>
          </a:p>
        </p:txBody>
      </p:sp>
      <p:pic>
        <p:nvPicPr>
          <p:cNvPr id="6" name="Picture 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94179F1-7433-429B-A94B-DBD2533F44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134" y="2994627"/>
            <a:ext cx="3581261" cy="243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6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– Tools (cont.)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C8E316-D8B0-4F5E-8244-644884A0A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SSIS Template installed</a:t>
            </a:r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pPr marL="0" indent="0">
              <a:buNone/>
            </a:pPr>
            <a:r>
              <a:rPr lang="en-US" dirty="0"/>
              <a:t>SSIS Toolbox is available</a:t>
            </a:r>
          </a:p>
          <a:p>
            <a:pPr lvl="1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E8CBD9-BAF6-410D-AE96-39F028AE4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84" y="2126770"/>
            <a:ext cx="4499124" cy="17142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9681BD-4144-4E6C-98A2-8791A9282ED6}"/>
              </a:ext>
            </a:extLst>
          </p:cNvPr>
          <p:cNvSpPr txBox="1"/>
          <p:nvPr/>
        </p:nvSpPr>
        <p:spPr>
          <a:xfrm>
            <a:off x="5124608" y="2126770"/>
            <a:ext cx="3174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-&gt; Help</a:t>
            </a:r>
          </a:p>
          <a:p>
            <a:r>
              <a:rPr lang="en-US" sz="1600" dirty="0"/>
              <a:t>-&gt; About Microsoft Visual Studio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F4381E-BD2E-4098-A5D6-4CD35FCDC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84" y="4344577"/>
            <a:ext cx="5368506" cy="16411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A0544E-7592-44CC-B838-EA239AEB51C1}"/>
              </a:ext>
            </a:extLst>
          </p:cNvPr>
          <p:cNvSpPr txBox="1"/>
          <p:nvPr/>
        </p:nvSpPr>
        <p:spPr>
          <a:xfrm>
            <a:off x="6005553" y="4344577"/>
            <a:ext cx="26812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Can’t find it?</a:t>
            </a:r>
          </a:p>
          <a:p>
            <a:r>
              <a:rPr lang="en-US" dirty="0"/>
              <a:t>1. Right-click anywhere </a:t>
            </a:r>
          </a:p>
          <a:p>
            <a:r>
              <a:rPr lang="en-US" dirty="0"/>
              <a:t>inside the package</a:t>
            </a:r>
          </a:p>
          <a:p>
            <a:r>
              <a:rPr lang="en-US" dirty="0"/>
              <a:t>2. Choose SSIS Toolbox</a:t>
            </a:r>
          </a:p>
          <a:p>
            <a:r>
              <a:rPr lang="en-US" dirty="0"/>
              <a:t>from the menu</a:t>
            </a:r>
          </a:p>
        </p:txBody>
      </p:sp>
    </p:spTree>
    <p:extLst>
      <p:ext uri="{BB962C8B-B14F-4D97-AF65-F5344CB8AC3E}">
        <p14:creationId xmlns:p14="http://schemas.microsoft.com/office/powerpoint/2010/main" val="2399072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Advantages</a:t>
            </a:r>
          </a:p>
          <a:p>
            <a:r>
              <a:rPr lang="en-US" sz="3600" strike="sngStrike" dirty="0"/>
              <a:t>Examples</a:t>
            </a:r>
          </a:p>
          <a:p>
            <a:r>
              <a:rPr lang="en-US" sz="3600" strike="sngStrike" dirty="0"/>
              <a:t>Architecture</a:t>
            </a:r>
          </a:p>
          <a:p>
            <a:r>
              <a:rPr lang="en-US" sz="3600" strike="sngStrike" dirty="0"/>
              <a:t>Tools</a:t>
            </a:r>
          </a:p>
          <a:p>
            <a:r>
              <a:rPr lang="en-US" sz="3600" dirty="0"/>
              <a:t>Concepts</a:t>
            </a:r>
          </a:p>
          <a:p>
            <a:r>
              <a:rPr lang="en-US" sz="3600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43BF9-819B-4BBA-8E3D-E47B6E5DB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84017" y="2560208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89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– Concepts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C8E316-D8B0-4F5E-8244-644884A0A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Patience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 much more RAM as possible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Familiarity with .NET concepts:</a:t>
            </a:r>
          </a:p>
          <a:p>
            <a:pPr lvl="1"/>
            <a:r>
              <a:rPr lang="en-US" dirty="0"/>
              <a:t>Connection string setup</a:t>
            </a:r>
          </a:p>
          <a:p>
            <a:pPr lvl="1"/>
            <a:r>
              <a:rPr lang="en-US" dirty="0"/>
              <a:t>Design vs. run-time concepts</a:t>
            </a:r>
          </a:p>
          <a:p>
            <a:pPr lvl="1"/>
            <a:r>
              <a:rPr lang="en-US" dirty="0"/>
              <a:t>T-SQL/ VB.NET or C#</a:t>
            </a:r>
          </a:p>
          <a:p>
            <a:pPr lvl="1"/>
            <a:r>
              <a:rPr lang="en-US" dirty="0"/>
              <a:t>Error handling</a:t>
            </a:r>
          </a:p>
          <a:p>
            <a:pPr lvl="1"/>
            <a:r>
              <a:rPr lang="en-US" dirty="0"/>
              <a:t>Experience with DTSX XML? </a:t>
            </a:r>
            <a:r>
              <a:rPr lang="en-US" dirty="0">
                <a:sym typeface="Wingdings" panose="05000000000000000000" pitchFamily="2" charset="2"/>
              </a:rPr>
              <a:t>;)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84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Advantages</a:t>
            </a:r>
          </a:p>
          <a:p>
            <a:r>
              <a:rPr lang="en-US" sz="3600" strike="sngStrike" dirty="0"/>
              <a:t>Examples</a:t>
            </a:r>
          </a:p>
          <a:p>
            <a:r>
              <a:rPr lang="en-US" sz="3600" strike="sngStrike" dirty="0"/>
              <a:t>Architecture</a:t>
            </a:r>
          </a:p>
          <a:p>
            <a:r>
              <a:rPr lang="en-US" sz="3600" strike="sngStrike" dirty="0"/>
              <a:t>Tools</a:t>
            </a:r>
          </a:p>
          <a:p>
            <a:r>
              <a:rPr lang="en-US" sz="3600" strike="sngStrike" dirty="0"/>
              <a:t>Concepts</a:t>
            </a:r>
          </a:p>
          <a:p>
            <a:r>
              <a:rPr lang="en-US" sz="3600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43BF9-819B-4BBA-8E3D-E47B6E5DB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84017" y="2560208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49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SSIS - SSIS vs. T-SQL &amp; .NET?</a:t>
            </a:r>
            <a:br>
              <a:rPr lang="en-US" dirty="0"/>
            </a:b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SSIS is not a replacement for :</a:t>
            </a:r>
          </a:p>
          <a:p>
            <a:r>
              <a:rPr lang="en-US" dirty="0"/>
              <a:t>T-SQL</a:t>
            </a:r>
          </a:p>
          <a:p>
            <a:r>
              <a:rPr lang="en-US" dirty="0"/>
              <a:t>.NET</a:t>
            </a:r>
          </a:p>
          <a:p>
            <a:r>
              <a:rPr lang="en-US" dirty="0"/>
              <a:t>BULK INSERT and </a:t>
            </a:r>
            <a:r>
              <a:rPr lang="en-US" dirty="0" err="1"/>
              <a:t>bcp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Main SSIS benefits:</a:t>
            </a:r>
          </a:p>
          <a:p>
            <a:pPr lvl="1"/>
            <a:r>
              <a:rPr lang="en-US" dirty="0"/>
              <a:t>Process orchestration</a:t>
            </a:r>
          </a:p>
          <a:p>
            <a:pPr lvl="1"/>
            <a:r>
              <a:rPr lang="en-US" dirty="0"/>
              <a:t>Isolated Windows Service</a:t>
            </a:r>
          </a:p>
          <a:p>
            <a:pPr lvl="1"/>
            <a:r>
              <a:rPr lang="en-US" dirty="0"/>
              <a:t>Rapid development using drag-and-drop</a:t>
            </a:r>
          </a:p>
          <a:p>
            <a:pPr lvl="1"/>
            <a:r>
              <a:rPr lang="en-US" dirty="0"/>
              <a:t>Flexibility to extend using .NET</a:t>
            </a:r>
          </a:p>
          <a:p>
            <a:pPr lvl="1"/>
            <a:r>
              <a:rPr lang="en-US" dirty="0"/>
              <a:t>Can run processes in parallel by design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3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739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Advantages</a:t>
            </a:r>
          </a:p>
          <a:p>
            <a:r>
              <a:rPr lang="en-US" sz="3600" strike="sngStrike" dirty="0"/>
              <a:t>Examples</a:t>
            </a:r>
          </a:p>
          <a:p>
            <a:r>
              <a:rPr lang="en-US" sz="3600" strike="sngStrike" dirty="0"/>
              <a:t>Architecture</a:t>
            </a:r>
          </a:p>
          <a:p>
            <a:r>
              <a:rPr lang="en-US" sz="3600" strike="sngStrike" dirty="0"/>
              <a:t>Essentials</a:t>
            </a:r>
          </a:p>
          <a:p>
            <a:r>
              <a:rPr lang="en-US" sz="3600" strike="sngStrike" dirty="0"/>
              <a:t>SSIS vs. T-SQL &amp; .NET?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19919A-8366-415E-BA36-16A039A6A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75225" y="1605323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34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ETL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dirty="0"/>
              <a:t>Create a simple SSIS package</a:t>
            </a:r>
          </a:p>
          <a:p>
            <a:r>
              <a:rPr lang="en-US" sz="3600" dirty="0"/>
              <a:t>What’s new in SSIS 2017</a:t>
            </a:r>
          </a:p>
          <a:p>
            <a:r>
              <a:rPr lang="en-US" sz="3600" dirty="0"/>
              <a:t>SSIS Third-party components</a:t>
            </a:r>
          </a:p>
          <a:p>
            <a:r>
              <a:rPr lang="en-US" sz="3200" dirty="0"/>
              <a:t>Test-drive Melissa and COZYROC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BEC296-584D-40D6-8906-36961F108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61935" y="1587335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28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Imaginary Task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7000" dirty="0">
                <a:solidFill>
                  <a:srgbClr val="FF0000"/>
                </a:solidFill>
              </a:rPr>
              <a:t>Task</a:t>
            </a:r>
            <a:r>
              <a:rPr lang="en-US" sz="7000" dirty="0"/>
              <a:t>: start a liability insurance practice in Los Angeles</a:t>
            </a:r>
          </a:p>
          <a:p>
            <a:pPr marL="0" indent="0">
              <a:buNone/>
            </a:pPr>
            <a:endParaRPr lang="en-US" sz="7000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US" sz="7000" dirty="0">
                <a:solidFill>
                  <a:srgbClr val="92D050"/>
                </a:solidFill>
              </a:rPr>
              <a:t>Possible solution</a:t>
            </a:r>
            <a:r>
              <a:rPr lang="en-US" sz="7000" dirty="0"/>
              <a:t>: Take a publicly available data and produce a list of prospective clients into a database for DM and EM</a:t>
            </a:r>
            <a:endParaRPr lang="en-US" sz="4400" dirty="0">
              <a:hlinkClick r:id="rId3" action="ppaction://hlinkfil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41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41</a:t>
            </a:fld>
            <a:r>
              <a:rPr lang="en-US"/>
              <a:t>  |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2565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Imaginary Task data flow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400" dirty="0">
              <a:hlinkClick r:id="rId3" action="ppaction://hlinkfil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42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921EA47-BADF-4248-BDE2-0C0306403A4F}"/>
              </a:ext>
            </a:extLst>
          </p:cNvPr>
          <p:cNvSpPr/>
          <p:nvPr/>
        </p:nvSpPr>
        <p:spPr>
          <a:xfrm>
            <a:off x="2467304" y="2420008"/>
            <a:ext cx="5983014" cy="26123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SSIS packages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3DCB17-0D99-47F0-963B-FDCE3C5B074B}"/>
              </a:ext>
            </a:extLst>
          </p:cNvPr>
          <p:cNvSpPr/>
          <p:nvPr/>
        </p:nvSpPr>
        <p:spPr>
          <a:xfrm>
            <a:off x="6490127" y="2537446"/>
            <a:ext cx="1649441" cy="13164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Push emails to Email Marketing Provider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8D27B1C-1EF2-468C-8634-76C6AF547EFD}"/>
              </a:ext>
            </a:extLst>
          </p:cNvPr>
          <p:cNvSpPr/>
          <p:nvPr/>
        </p:nvSpPr>
        <p:spPr>
          <a:xfrm>
            <a:off x="2551722" y="2544816"/>
            <a:ext cx="1649441" cy="13164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Load data from file into a table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0818E3-0F5D-45AB-890C-FD08307AB56B}"/>
              </a:ext>
            </a:extLst>
          </p:cNvPr>
          <p:cNvSpPr/>
          <p:nvPr/>
        </p:nvSpPr>
        <p:spPr>
          <a:xfrm>
            <a:off x="4533607" y="2546760"/>
            <a:ext cx="1649441" cy="13164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 addresses for marketing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240981B6-587E-48E9-95E4-C6AFD148CDA9}"/>
              </a:ext>
            </a:extLst>
          </p:cNvPr>
          <p:cNvSpPr/>
          <p:nvPr/>
        </p:nvSpPr>
        <p:spPr>
          <a:xfrm>
            <a:off x="4226528" y="3009900"/>
            <a:ext cx="281713" cy="38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E391156-0952-4B5D-AC11-B9C9BC6C15EE}"/>
              </a:ext>
            </a:extLst>
          </p:cNvPr>
          <p:cNvSpPr/>
          <p:nvPr/>
        </p:nvSpPr>
        <p:spPr>
          <a:xfrm>
            <a:off x="6193682" y="3002528"/>
            <a:ext cx="281713" cy="38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F24275F-09C3-4BA4-8446-ED287316FC10}"/>
              </a:ext>
            </a:extLst>
          </p:cNvPr>
          <p:cNvSpPr/>
          <p:nvPr/>
        </p:nvSpPr>
        <p:spPr>
          <a:xfrm>
            <a:off x="468551" y="2420008"/>
            <a:ext cx="1929631" cy="26123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Manual download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927FCA-ED0C-4C83-B3F6-2E7FAD9324B8}"/>
              </a:ext>
            </a:extLst>
          </p:cNvPr>
          <p:cNvSpPr/>
          <p:nvPr/>
        </p:nvSpPr>
        <p:spPr>
          <a:xfrm>
            <a:off x="513637" y="2546760"/>
            <a:ext cx="1731006" cy="13164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Download data from public web site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121CE76-7544-430F-BEF3-BB0E5EFC700B}"/>
              </a:ext>
            </a:extLst>
          </p:cNvPr>
          <p:cNvSpPr/>
          <p:nvPr/>
        </p:nvSpPr>
        <p:spPr>
          <a:xfrm>
            <a:off x="2244642" y="3042745"/>
            <a:ext cx="281713" cy="38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982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simple SSIS package: Use case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Use case – load data into the database for fast querying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Download an open dataset from LA City</a:t>
            </a:r>
            <a:endParaRPr lang="en-US" sz="2000" dirty="0"/>
          </a:p>
          <a:p>
            <a:pPr marL="0" indent="0">
              <a:buNone/>
            </a:pPr>
            <a:r>
              <a:rPr lang="en-US" sz="1600" u="sng" dirty="0"/>
              <a:t>https://data.lacity.org/A-Prosperous-City/Listing-of-Active-Businesses/6rrh-rzua</a:t>
            </a:r>
            <a:endParaRPr lang="en-US" sz="2000" u="sng" dirty="0"/>
          </a:p>
          <a:p>
            <a:pPr marL="0" indent="0">
              <a:buNone/>
            </a:pP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FBB8AD-2381-4C2E-9FB8-71CA5EDEE1C8}"/>
              </a:ext>
            </a:extLst>
          </p:cNvPr>
          <p:cNvSpPr/>
          <p:nvPr/>
        </p:nvSpPr>
        <p:spPr>
          <a:xfrm>
            <a:off x="492066" y="4457581"/>
            <a:ext cx="82296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dirty="0">
                <a:solidFill>
                  <a:schemeClr val="tx2"/>
                </a:solidFill>
              </a:rPr>
              <a:t>ETL from a file into a table</a:t>
            </a:r>
          </a:p>
          <a:p>
            <a:r>
              <a:rPr lang="en-US" sz="2000" dirty="0">
                <a:solidFill>
                  <a:schemeClr val="tx2"/>
                </a:solidFill>
                <a:highlight>
                  <a:srgbClr val="FFFF00"/>
                </a:highlight>
              </a:rPr>
              <a:t>Source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1400" dirty="0"/>
              <a:t>C:\SSIS-Melissa-COZYROC\Total_Active_Businesses_in_City_of_Los_Angeles_Council_District_06.csv</a:t>
            </a:r>
          </a:p>
          <a:p>
            <a:r>
              <a:rPr lang="en-US" sz="1400" dirty="0"/>
              <a:t>1KB CSV file with 3 rows and 16 columns (filters = district 6 &amp; location start date 01/01/2019)</a:t>
            </a:r>
          </a:p>
          <a:p>
            <a:r>
              <a:rPr lang="en-US" sz="2000" dirty="0">
                <a:solidFill>
                  <a:schemeClr val="tx2"/>
                </a:solidFill>
                <a:highlight>
                  <a:srgbClr val="FFFF00"/>
                </a:highlight>
              </a:rPr>
              <a:t>Destination </a:t>
            </a:r>
            <a:r>
              <a:rPr lang="en-US" sz="2000" dirty="0"/>
              <a:t> T</a:t>
            </a:r>
            <a:r>
              <a:rPr lang="en-US" sz="1400" dirty="0"/>
              <a:t>able on a local instance of SQL Server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E58FFC-AC55-48AC-8C26-9CA1D9078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83" y="2600031"/>
            <a:ext cx="3792415" cy="18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807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BAD6E-D540-4BAB-A991-47811B7D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simple SSIS package: </a:t>
            </a:r>
            <a:br>
              <a:rPr lang="en-US" dirty="0"/>
            </a:br>
            <a:r>
              <a:rPr lang="en-US" dirty="0"/>
              <a:t>Recorded Demo </a:t>
            </a:r>
            <a:r>
              <a:rPr lang="en-US" sz="2200" dirty="0"/>
              <a:t>(made by Camtasia)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57FD8-D3E6-45E4-B116-B8484C6E7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BACFC5-1A20-4C90-8C29-7520D514C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E7944-F22C-4049-AE79-09E2FF269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44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6" name="SSIS-Demo-part1">
            <a:hlinkClick r:id="" action="ppaction://media"/>
            <a:extLst>
              <a:ext uri="{FF2B5EF4-FFF2-40B4-BE49-F238E27FC236}">
                <a16:creationId xmlns:a16="http://schemas.microsoft.com/office/drawing/2014/main" id="{851F1B26-459F-4848-85FD-971E55C2B7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623474"/>
            <a:ext cx="7939314" cy="445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4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8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ETL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SSIS package</a:t>
            </a:r>
          </a:p>
          <a:p>
            <a:r>
              <a:rPr lang="en-US" sz="3600" dirty="0"/>
              <a:t>What’s new in SSIS 2017</a:t>
            </a:r>
          </a:p>
          <a:p>
            <a:r>
              <a:rPr lang="en-US" sz="3600" dirty="0"/>
              <a:t>SSIS Third-party components</a:t>
            </a:r>
          </a:p>
          <a:p>
            <a:r>
              <a:rPr lang="en-US" sz="3200" dirty="0"/>
              <a:t>Test-drive Melissa and COZYROC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C60560-90F5-4CE2-8C72-8B239CFB7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17114" y="1587335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788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What’s new in SSIS 2017?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Deprecated features</a:t>
            </a:r>
          </a:p>
          <a:p>
            <a:r>
              <a:rPr lang="en-US" sz="3600" dirty="0"/>
              <a:t>New Features</a:t>
            </a:r>
          </a:p>
          <a:p>
            <a:r>
              <a:rPr lang="en-US" sz="3200" dirty="0"/>
              <a:t>Still Missing Features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954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What’s new in SSIS 2017 </a:t>
            </a:r>
            <a:br>
              <a:rPr lang="en-US" sz="3200" dirty="0"/>
            </a:br>
            <a:r>
              <a:rPr lang="en-US" sz="3200" dirty="0"/>
              <a:t>Deprecated features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No more VB Script</a:t>
            </a:r>
          </a:p>
          <a:p>
            <a:r>
              <a:rPr lang="en-US" sz="3600" dirty="0"/>
              <a:t>No more Execute DTS Task</a:t>
            </a:r>
          </a:p>
          <a:p>
            <a:r>
              <a:rPr lang="en-US" sz="3600" dirty="0"/>
              <a:t>Data Transformation Services (DTS) is deprecated. </a:t>
            </a:r>
          </a:p>
          <a:p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900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What’s new in SSIS 2017 - </a:t>
            </a:r>
            <a:br>
              <a:rPr lang="en-US" sz="3200" dirty="0"/>
            </a:br>
            <a:r>
              <a:rPr lang="en-US" sz="3200" dirty="0"/>
              <a:t>New Features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Unification of SSDT and BIDS into VS 2015</a:t>
            </a:r>
          </a:p>
          <a:p>
            <a:r>
              <a:rPr lang="en-US" sz="3600" dirty="0"/>
              <a:t>Balanced Data Distributor (BDD)</a:t>
            </a:r>
          </a:p>
          <a:p>
            <a:r>
              <a:rPr lang="en-US" sz="3600" dirty="0"/>
              <a:t>Package parts</a:t>
            </a:r>
          </a:p>
          <a:p>
            <a:r>
              <a:rPr lang="en-US" sz="3600" dirty="0"/>
              <a:t>JSON and OData (Open Data Protocol)</a:t>
            </a:r>
          </a:p>
          <a:p>
            <a:r>
              <a:rPr lang="en-US" sz="3600" dirty="0" err="1"/>
              <a:t>BigData</a:t>
            </a:r>
            <a:r>
              <a:rPr lang="en-US" sz="3600" dirty="0"/>
              <a:t>, Hadoop File System/Hive/Pig</a:t>
            </a:r>
          </a:p>
          <a:p>
            <a:r>
              <a:rPr lang="en-US" sz="3600" dirty="0"/>
              <a:t>Enhancements to MDS</a:t>
            </a:r>
          </a:p>
          <a:p>
            <a:r>
              <a:rPr lang="en-US" sz="3600" dirty="0"/>
              <a:t>SSIS Scale Out/Load Balancing (2017)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751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What’s new in SSIS 2017 - </a:t>
            </a:r>
            <a:br>
              <a:rPr lang="en-US" sz="3200" dirty="0"/>
            </a:br>
            <a:r>
              <a:rPr lang="en-US" sz="3200" dirty="0"/>
              <a:t>Still Missing Features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200" dirty="0" err="1"/>
              <a:t>sFTP</a:t>
            </a:r>
            <a:endParaRPr lang="en-US" sz="3200" dirty="0"/>
          </a:p>
          <a:p>
            <a:r>
              <a:rPr lang="en-US" sz="3200" dirty="0"/>
              <a:t>XML Source and Destination</a:t>
            </a:r>
          </a:p>
          <a:p>
            <a:r>
              <a:rPr lang="en-US" sz="3200" dirty="0"/>
              <a:t>PGP</a:t>
            </a:r>
          </a:p>
          <a:p>
            <a:r>
              <a:rPr lang="en-US" sz="3200" dirty="0"/>
              <a:t>Support for Expressions in SQL Parameters</a:t>
            </a:r>
          </a:p>
          <a:p>
            <a:r>
              <a:rPr lang="en-US" sz="3200" dirty="0"/>
              <a:t>Encryption and masking</a:t>
            </a:r>
          </a:p>
          <a:p>
            <a:r>
              <a:rPr lang="en-US" sz="3200" dirty="0"/>
              <a:t>REST API</a:t>
            </a:r>
          </a:p>
          <a:p>
            <a:r>
              <a:rPr lang="en-US" sz="3200" dirty="0"/>
              <a:t>And many more …</a:t>
            </a:r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188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ETL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SSIS package</a:t>
            </a:r>
          </a:p>
          <a:p>
            <a:r>
              <a:rPr lang="en-US" sz="3600" strike="sngStrike" dirty="0"/>
              <a:t>What’s new in SSIS 2017</a:t>
            </a:r>
          </a:p>
          <a:p>
            <a:r>
              <a:rPr lang="en-US" sz="3600" dirty="0"/>
              <a:t>SSIS third-party components</a:t>
            </a:r>
          </a:p>
          <a:p>
            <a:r>
              <a:rPr lang="en-US" sz="3200" dirty="0"/>
              <a:t>Test-drive Melissa and COZYROC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C47BE6-868C-4AD4-8328-C23C29DEE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17114" y="1587335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756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: Rounded Corners 1031">
            <a:extLst>
              <a:ext uri="{FF2B5EF4-FFF2-40B4-BE49-F238E27FC236}">
                <a16:creationId xmlns:a16="http://schemas.microsoft.com/office/drawing/2014/main" id="{B12F26A6-1442-4A20-A527-A771904C42E8}"/>
              </a:ext>
            </a:extLst>
          </p:cNvPr>
          <p:cNvSpPr/>
          <p:nvPr/>
        </p:nvSpPr>
        <p:spPr>
          <a:xfrm>
            <a:off x="5623689" y="4595300"/>
            <a:ext cx="3370540" cy="12852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Rectangle: Rounded Corners 1027">
            <a:extLst>
              <a:ext uri="{FF2B5EF4-FFF2-40B4-BE49-F238E27FC236}">
                <a16:creationId xmlns:a16="http://schemas.microsoft.com/office/drawing/2014/main" id="{A77A116A-3569-4151-A28F-F1201B6EC439}"/>
              </a:ext>
            </a:extLst>
          </p:cNvPr>
          <p:cNvSpPr/>
          <p:nvPr/>
        </p:nvSpPr>
        <p:spPr>
          <a:xfrm>
            <a:off x="331076" y="1417638"/>
            <a:ext cx="5194738" cy="4462900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BC93FEE-6220-4ECF-A3B0-48142D703DED}"/>
              </a:ext>
            </a:extLst>
          </p:cNvPr>
          <p:cNvSpPr/>
          <p:nvPr/>
        </p:nvSpPr>
        <p:spPr>
          <a:xfrm>
            <a:off x="2538248" y="1492030"/>
            <a:ext cx="6484230" cy="1060471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Oval 1029">
            <a:extLst>
              <a:ext uri="{FF2B5EF4-FFF2-40B4-BE49-F238E27FC236}">
                <a16:creationId xmlns:a16="http://schemas.microsoft.com/office/drawing/2014/main" id="{D2A6DD5A-0EE4-4672-96C1-6D1E56F49F4E}"/>
              </a:ext>
            </a:extLst>
          </p:cNvPr>
          <p:cNvSpPr/>
          <p:nvPr/>
        </p:nvSpPr>
        <p:spPr>
          <a:xfrm>
            <a:off x="3233575" y="2653177"/>
            <a:ext cx="5760654" cy="1894095"/>
          </a:xfrm>
          <a:prstGeom prst="ellipse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SSIS third-party components - </a:t>
            </a:r>
            <a:br>
              <a:rPr lang="en-US" dirty="0"/>
            </a:br>
            <a:r>
              <a:rPr lang="en-US" dirty="0"/>
              <a:t>Vendors Review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51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16" name="Picture 15" descr="A picture containing clipart&#10;&#10;Description automatically generated">
            <a:extLst>
              <a:ext uri="{FF2B5EF4-FFF2-40B4-BE49-F238E27FC236}">
                <a16:creationId xmlns:a16="http://schemas.microsoft.com/office/drawing/2014/main" id="{DF9EAE4B-6E1C-4CE3-8B71-A0A5FF3E3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768" y="3071556"/>
            <a:ext cx="1652051" cy="846161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E34F0D3D-7413-41C6-8F98-ED5FB9665B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149" y="3660341"/>
            <a:ext cx="1035040" cy="56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A6559DE-2735-4C2F-9D99-44DE35520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59" y="3506822"/>
            <a:ext cx="2388894" cy="5553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2F0438-BDCF-428D-B29C-A1B4073CAC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587" y="4953637"/>
            <a:ext cx="2324357" cy="784381"/>
          </a:xfrm>
          <a:prstGeom prst="rect">
            <a:avLst/>
          </a:prstGeom>
        </p:spPr>
      </p:pic>
      <p:pic>
        <p:nvPicPr>
          <p:cNvPr id="26" name="Picture 25" descr="A close up of a sign&#10;&#10;Description automatically generated">
            <a:extLst>
              <a:ext uri="{FF2B5EF4-FFF2-40B4-BE49-F238E27FC236}">
                <a16:creationId xmlns:a16="http://schemas.microsoft.com/office/drawing/2014/main" id="{2DD58308-0726-4720-9256-B39CCBCCF4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231" y="5045773"/>
            <a:ext cx="2324356" cy="534711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CEB848AE-8117-49C9-9AEE-11C5EE5DC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6164" y="4180536"/>
            <a:ext cx="1100630" cy="1100630"/>
          </a:xfrm>
          <a:prstGeom prst="rect">
            <a:avLst/>
          </a:prstGeom>
        </p:spPr>
      </p:pic>
      <p:pic>
        <p:nvPicPr>
          <p:cNvPr id="29" name="Picture 28" descr="A picture containing object&#10;&#10;Description automatically generated">
            <a:extLst>
              <a:ext uri="{FF2B5EF4-FFF2-40B4-BE49-F238E27FC236}">
                <a16:creationId xmlns:a16="http://schemas.microsoft.com/office/drawing/2014/main" id="{CFD2D9DF-FCD7-4B05-B637-2636AC9DBF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284" y="4245503"/>
            <a:ext cx="3153103" cy="699595"/>
          </a:xfrm>
          <a:prstGeom prst="rect">
            <a:avLst/>
          </a:prstGeom>
        </p:spPr>
      </p:pic>
      <p:pic>
        <p:nvPicPr>
          <p:cNvPr id="1025" name="Picture 10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5D5CB9D1-B2DE-45B7-8871-CB0C362933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2969" y="4648781"/>
            <a:ext cx="2917430" cy="793984"/>
          </a:xfrm>
          <a:prstGeom prst="rect">
            <a:avLst/>
          </a:prstGeom>
        </p:spPr>
      </p:pic>
      <p:pic>
        <p:nvPicPr>
          <p:cNvPr id="1027" name="Graphic 1026">
            <a:extLst>
              <a:ext uri="{FF2B5EF4-FFF2-40B4-BE49-F238E27FC236}">
                <a16:creationId xmlns:a16="http://schemas.microsoft.com/office/drawing/2014/main" id="{BA6BCFF9-D301-4893-85A2-52299F22C3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47663" y="3041630"/>
            <a:ext cx="3102344" cy="479038"/>
          </a:xfrm>
          <a:prstGeom prst="rect">
            <a:avLst/>
          </a:prstGeom>
        </p:spPr>
      </p:pic>
      <p:sp>
        <p:nvSpPr>
          <p:cNvPr id="1031" name="TextBox 1030">
            <a:extLst>
              <a:ext uri="{FF2B5EF4-FFF2-40B4-BE49-F238E27FC236}">
                <a16:creationId xmlns:a16="http://schemas.microsoft.com/office/drawing/2014/main" id="{BD9A0FE4-74B5-49DC-8CA4-0B4C8C60507B}"/>
              </a:ext>
            </a:extLst>
          </p:cNvPr>
          <p:cNvSpPr txBox="1"/>
          <p:nvPr/>
        </p:nvSpPr>
        <p:spPr>
          <a:xfrm>
            <a:off x="974641" y="1513088"/>
            <a:ext cx="4475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Extract Transform </a:t>
            </a:r>
          </a:p>
          <a:p>
            <a:r>
              <a:rPr lang="en-US" sz="3600" dirty="0"/>
              <a:t>Load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B7EC8D-7420-42A6-A7FB-84433155EA4E}"/>
              </a:ext>
            </a:extLst>
          </p:cNvPr>
          <p:cNvSpPr txBox="1"/>
          <p:nvPr/>
        </p:nvSpPr>
        <p:spPr>
          <a:xfrm>
            <a:off x="5623689" y="3477447"/>
            <a:ext cx="34546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Documentation and performance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8CF96BF-8CA5-44DB-8ED3-439F9E967516}"/>
              </a:ext>
            </a:extLst>
          </p:cNvPr>
          <p:cNvSpPr txBox="1"/>
          <p:nvPr/>
        </p:nvSpPr>
        <p:spPr>
          <a:xfrm>
            <a:off x="5623689" y="5378375"/>
            <a:ext cx="3454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SSIS development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620925-2C91-4B00-A6AE-192DBB17CB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5131" y="1508738"/>
            <a:ext cx="2401257" cy="975696"/>
          </a:xfrm>
          <a:prstGeom prst="rect">
            <a:avLst/>
          </a:prstGeom>
        </p:spPr>
      </p:pic>
      <p:pic>
        <p:nvPicPr>
          <p:cNvPr id="23" name="Picture 22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22BB9C2D-E94E-4DB3-8F95-8ABE31CC2B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1078" y="2828994"/>
            <a:ext cx="2714622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8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ETL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SSIS package</a:t>
            </a:r>
          </a:p>
          <a:p>
            <a:r>
              <a:rPr lang="en-US" sz="3600" strike="sngStrike" dirty="0"/>
              <a:t>What’s new in SSIS 2017</a:t>
            </a:r>
          </a:p>
          <a:p>
            <a:r>
              <a:rPr lang="en-US" sz="3600" strike="sngStrike" dirty="0"/>
              <a:t>SSIS third-party components</a:t>
            </a:r>
          </a:p>
          <a:p>
            <a:r>
              <a:rPr lang="en-US" sz="3200" dirty="0"/>
              <a:t>Test-drive Melissa and COZYROC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C47BE6-868C-4AD4-8328-C23C29DEE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17114" y="1587335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615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Test-drive Melissa and COZYROC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Melissa and COZYROC</a:t>
            </a:r>
          </a:p>
          <a:p>
            <a:r>
              <a:rPr lang="en-US" sz="3600" dirty="0"/>
              <a:t>Melissa Test-drive </a:t>
            </a:r>
          </a:p>
          <a:p>
            <a:r>
              <a:rPr lang="en-US" sz="3600" dirty="0"/>
              <a:t>COZYROC Test-drive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12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Test-drive Melissa and COZYROC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54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12DAE6-0E91-42B9-85CD-A1574C64C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16" y="1417638"/>
            <a:ext cx="3901965" cy="14697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E6751B-2C68-42B6-9E7B-16AE170AA7FC}"/>
              </a:ext>
            </a:extLst>
          </p:cNvPr>
          <p:cNvSpPr txBox="1"/>
          <p:nvPr/>
        </p:nvSpPr>
        <p:spPr>
          <a:xfrm>
            <a:off x="283316" y="4955948"/>
            <a:ext cx="86324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COZYROC SSIS+ is a comprehensive suite of 200+ advanced components for developing </a:t>
            </a:r>
          </a:p>
          <a:p>
            <a:r>
              <a:rPr lang="en-US" sz="1400" dirty="0"/>
              <a:t>ETL solutions with Microsoft SQL Server Integration Services. </a:t>
            </a:r>
          </a:p>
          <a:p>
            <a:r>
              <a:rPr lang="en-US" sz="1400" dirty="0"/>
              <a:t>Our easy-to-use, coding-free library of tasks, components and reusable scripts </a:t>
            </a:r>
          </a:p>
          <a:p>
            <a:r>
              <a:rPr lang="en-US" sz="1400" dirty="0"/>
              <a:t>can significantly cut your development time and also improve the execution speed of your SSIS packages.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EF6A0B-46D8-49AB-95D2-97CB57BDD77A}"/>
              </a:ext>
            </a:extLst>
          </p:cNvPr>
          <p:cNvSpPr txBox="1"/>
          <p:nvPr/>
        </p:nvSpPr>
        <p:spPr>
          <a:xfrm>
            <a:off x="6461137" y="19549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762D1-DCC0-4E53-82B3-8FAEECBA67F6}"/>
              </a:ext>
            </a:extLst>
          </p:cNvPr>
          <p:cNvSpPr txBox="1"/>
          <p:nvPr/>
        </p:nvSpPr>
        <p:spPr>
          <a:xfrm>
            <a:off x="319251" y="2844224"/>
            <a:ext cx="711387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Data Quality and Enhancement Transforms for SQL Server Integration Services (SSIS) </a:t>
            </a:r>
          </a:p>
          <a:p>
            <a:r>
              <a:rPr lang="en-US" sz="1400" dirty="0"/>
              <a:t>Melissa’s Data Quality Components for SSIS is a unique set of global data quality </a:t>
            </a:r>
          </a:p>
          <a:p>
            <a:r>
              <a:rPr lang="en-US" sz="1400" dirty="0"/>
              <a:t>tools for Microsoft’s integration and ETL (extract-transform-load) solution that </a:t>
            </a:r>
          </a:p>
          <a:p>
            <a:r>
              <a:rPr lang="en-US" sz="1400" dirty="0"/>
              <a:t>empower users to collect data from any source, clean and enrich it during migration </a:t>
            </a:r>
          </a:p>
          <a:p>
            <a:r>
              <a:rPr lang="en-US" sz="1400" dirty="0"/>
              <a:t>and integration operations, to gain immediate insight for actionable intelligence. </a:t>
            </a:r>
          </a:p>
        </p:txBody>
      </p:sp>
      <p:pic>
        <p:nvPicPr>
          <p:cNvPr id="12" name="Content Placeholder 11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E148E2A1-7E0F-499D-B4C9-B496FE5A2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251" y="4049255"/>
            <a:ext cx="4356055" cy="87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Test-drive Melissa and COZYROC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Melissa and COZYROC</a:t>
            </a:r>
          </a:p>
          <a:p>
            <a:r>
              <a:rPr lang="en-US" sz="3600" dirty="0"/>
              <a:t>Melissa Test-drive </a:t>
            </a:r>
          </a:p>
          <a:p>
            <a:r>
              <a:rPr lang="en-US" sz="3600" dirty="0"/>
              <a:t>COZYROC Test-drive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51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Melissa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7331C8-4F8D-404C-83CC-91C9FA527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/>
              <a:t>How to get started?</a:t>
            </a:r>
          </a:p>
          <a:p>
            <a:r>
              <a:rPr lang="en-US" dirty="0"/>
              <a:t>Use case</a:t>
            </a:r>
          </a:p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0699472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Melissa: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6C9E2-295E-4AF5-8C3D-DCE7BBCAA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Data Quality tools for SSIS</a:t>
            </a:r>
          </a:p>
          <a:p>
            <a:r>
              <a:rPr lang="en-US" dirty="0">
                <a:highlight>
                  <a:srgbClr val="FFFF00"/>
                </a:highlight>
              </a:rPr>
              <a:t>Address</a:t>
            </a:r>
            <a:r>
              <a:rPr lang="en-US" dirty="0"/>
              <a:t>/Phone/Email 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Validation</a:t>
            </a:r>
          </a:p>
          <a:p>
            <a:pPr lvl="1"/>
            <a:r>
              <a:rPr lang="en-US" dirty="0"/>
              <a:t>Standardization</a:t>
            </a:r>
          </a:p>
          <a:p>
            <a:pPr lvl="1"/>
            <a:r>
              <a:rPr lang="en-US" dirty="0"/>
              <a:t>Append missing</a:t>
            </a:r>
          </a:p>
          <a:p>
            <a:pPr lvl="1"/>
            <a:r>
              <a:rPr lang="en-US" dirty="0"/>
              <a:t>USPS and Canada Post NCOA</a:t>
            </a:r>
          </a:p>
          <a:p>
            <a:r>
              <a:rPr lang="en-US" dirty="0"/>
              <a:t>Deduplication, Fuzzy Matching</a:t>
            </a:r>
          </a:p>
          <a:p>
            <a:r>
              <a:rPr lang="en-US" dirty="0"/>
              <a:t>Demographics Append</a:t>
            </a:r>
          </a:p>
          <a:p>
            <a:r>
              <a:rPr lang="en-US" dirty="0"/>
              <a:t>Business and Property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57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BA3CDF-F5CF-4CE6-8AED-AAC9403EC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982" y="1963335"/>
            <a:ext cx="3381818" cy="127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37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Melissa: How to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6C9E2-295E-4AF5-8C3D-DCE7BBCAA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844867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Download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https://www.melissa.com/sql-server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ftp://ftp.Melissa.com/updates/DQC-web.exe</a:t>
            </a:r>
            <a:r>
              <a:rPr lang="en-US" dirty="0"/>
              <a:t>  </a:t>
            </a:r>
          </a:p>
          <a:p>
            <a:pPr marL="0" indent="0">
              <a:buNone/>
            </a:pPr>
            <a:r>
              <a:rPr lang="en-US" dirty="0"/>
              <a:t>Validate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58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93FF7B-4D62-4DDB-BD70-62199BCFC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11" y="3863181"/>
            <a:ext cx="2338577" cy="204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45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5362-BE69-4232-900E-F0B1D7786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Melissa: Use case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EA92F3-CBE4-4505-98F0-3EDA6BAE7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60B6B8-2DFA-4281-88FA-554CC63A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E2DA5A-54D0-404B-BB95-4F5171D22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Use case</a:t>
            </a:r>
          </a:p>
          <a:p>
            <a:pPr marL="0" indent="0">
              <a:buNone/>
            </a:pPr>
            <a:r>
              <a:rPr lang="en-US" dirty="0"/>
              <a:t>Extract and validate leads to launch a Direct Marketing campaign for a Shady Insurance Practice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Pull data from Leads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Validates addresses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Push data into a </a:t>
            </a:r>
            <a:r>
              <a:rPr lang="en-US" dirty="0" err="1"/>
              <a:t>tsv</a:t>
            </a:r>
            <a:r>
              <a:rPr lang="en-US" dirty="0"/>
              <a:t>* file </a:t>
            </a:r>
          </a:p>
          <a:p>
            <a:pPr marL="0" indent="0">
              <a:buNone/>
            </a:pPr>
            <a:r>
              <a:rPr lang="en-US" sz="2000" dirty="0"/>
              <a:t>*</a:t>
            </a:r>
            <a:r>
              <a:rPr lang="en-US" sz="2000" dirty="0" err="1"/>
              <a:t>tsv</a:t>
            </a:r>
            <a:r>
              <a:rPr lang="en-US" sz="2000" dirty="0"/>
              <a:t> = tab separated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4013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253C7-B58F-497C-85A4-C765ADC8E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Melissa: Recorded Demo </a:t>
            </a:r>
            <a:r>
              <a:rPr lang="en-US" sz="2200" dirty="0"/>
              <a:t>(made by Camtasia)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4BBC2-6F46-4C1A-B59C-1045DBFAC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D9B8A-AE6C-4902-876C-F519C897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4CD2A-2A6D-4364-B922-8D623AD15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60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6" name="SSIS-Demo-part2">
            <a:hlinkClick r:id="" action="ppaction://media"/>
            <a:extLst>
              <a:ext uri="{FF2B5EF4-FFF2-40B4-BE49-F238E27FC236}">
                <a16:creationId xmlns:a16="http://schemas.microsoft.com/office/drawing/2014/main" id="{364650DC-EA0A-4F65-9E9A-21438189BB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578378"/>
            <a:ext cx="804545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0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Test-drive Melissa and COZYROC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Melissa and COZYROC</a:t>
            </a:r>
          </a:p>
          <a:p>
            <a:r>
              <a:rPr lang="en-US" sz="3600" strike="sngStrike" dirty="0"/>
              <a:t>Melissa Test-drive </a:t>
            </a:r>
          </a:p>
          <a:p>
            <a:r>
              <a:rPr lang="en-US" sz="3600" dirty="0"/>
              <a:t>COZYROC Test-drive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858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COZYROC: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6C9E2-295E-4AF5-8C3D-DCE7BBCAA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200+ advanced components for SSIS</a:t>
            </a:r>
          </a:p>
          <a:p>
            <a:r>
              <a:rPr lang="en-US" dirty="0"/>
              <a:t>Tasks:</a:t>
            </a:r>
          </a:p>
          <a:p>
            <a:pPr lvl="1"/>
            <a:r>
              <a:rPr lang="en-US" dirty="0" err="1"/>
              <a:t>sFTP</a:t>
            </a:r>
            <a:r>
              <a:rPr lang="en-US" dirty="0"/>
              <a:t>, SSH, PGP, Zip</a:t>
            </a:r>
          </a:p>
          <a:p>
            <a:pPr lvl="1"/>
            <a:r>
              <a:rPr lang="en-US" dirty="0"/>
              <a:t>Amazon S3, OneDrive, Dropbox</a:t>
            </a:r>
          </a:p>
          <a:p>
            <a:pPr lvl="1"/>
            <a:r>
              <a:rPr lang="en-US" dirty="0"/>
              <a:t>JavaScript, Secured SMTP</a:t>
            </a:r>
          </a:p>
          <a:p>
            <a:r>
              <a:rPr lang="en-US" dirty="0"/>
              <a:t>Components: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REST API</a:t>
            </a:r>
          </a:p>
          <a:p>
            <a:pPr lvl="1"/>
            <a:r>
              <a:rPr lang="en-US" dirty="0"/>
              <a:t>SharePoint, EDI, DB2, LDAP, Informix, Oracle</a:t>
            </a:r>
          </a:p>
          <a:p>
            <a:pPr lvl="1"/>
            <a:r>
              <a:rPr lang="en-US" dirty="0"/>
              <a:t>MongoDB, Google </a:t>
            </a:r>
            <a:r>
              <a:rPr lang="en-US" dirty="0" err="1"/>
              <a:t>BigQuery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QuickBooks, Dynamics, </a:t>
            </a:r>
            <a:r>
              <a:rPr lang="en-US" dirty="0" err="1"/>
              <a:t>SalesForce</a:t>
            </a:r>
            <a:r>
              <a:rPr lang="en-US" dirty="0"/>
              <a:t>, </a:t>
            </a:r>
            <a:r>
              <a:rPr lang="en-US" dirty="0" err="1"/>
              <a:t>ZenDesk</a:t>
            </a:r>
            <a:r>
              <a:rPr lang="en-US" dirty="0"/>
              <a:t>, Square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62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9FB7B732-2067-4B17-9681-5D693B4E1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940" y="2201602"/>
            <a:ext cx="2714622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532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5362-BE69-4232-900E-F0B1D7786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COZYROC: How to get started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EA92F3-CBE4-4505-98F0-3EDA6BAE7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60B6B8-2DFA-4281-88FA-554CC63A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E2DA5A-54D0-404B-BB95-4F5171D22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Download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>
                <a:hlinkClick r:id="rId2"/>
              </a:rPr>
              <a:t>www.cozyroc.</a:t>
            </a:r>
            <a:r>
              <a:rPr lang="en-US" dirty="0">
                <a:hlinkClick r:id="rId2"/>
              </a:rPr>
              <a:t>com/form/download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http://www.cozyroc.com/ssis/releases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Validate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E3B5F1-1EE8-4CC7-B0E2-8DD71F77A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561" y="3806404"/>
            <a:ext cx="5339457" cy="21871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F95FC0-5FB0-400F-BB0D-5A30BC370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92" y="3806404"/>
            <a:ext cx="2499577" cy="168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253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5362-BE69-4232-900E-F0B1D7786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COZYROC: Use case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EA92F3-CBE4-4505-98F0-3EDA6BAE7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60B6B8-2DFA-4281-88FA-554CC63A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E2DA5A-54D0-404B-BB95-4F5171D22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Use case </a:t>
            </a:r>
          </a:p>
          <a:p>
            <a:pPr marL="0" indent="0">
              <a:buNone/>
            </a:pPr>
            <a:r>
              <a:rPr lang="en-US" dirty="0"/>
              <a:t>Use leads to launch an Email Marketing Campaign for a Shady Insurance Practice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Create a MailChimp account (FREE under 2K subs)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Create an API Key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Create Audience (List) and capture ID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Pull data from Leads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Transform business name into email</a:t>
            </a:r>
          </a:p>
          <a:p>
            <a:pPr marL="400050" lvl="1" indent="0">
              <a:buNone/>
            </a:pPr>
            <a:r>
              <a:rPr lang="en-US" sz="1800" dirty="0"/>
              <a:t>Email = "info@" + TRIM(REPLACE([BUSINESS NAME]," ","")) + ".com“</a:t>
            </a:r>
          </a:p>
          <a:p>
            <a:pPr marL="400050" lvl="1" indent="0">
              <a:buNone/>
            </a:pPr>
            <a:r>
              <a:rPr lang="en-US" sz="1800" dirty="0"/>
              <a:t>Status = "subscribed"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sz="2800" dirty="0"/>
              <a:t>Create Token File </a:t>
            </a:r>
          </a:p>
          <a:p>
            <a:pPr marL="400050" lvl="1" indent="0">
              <a:buNone/>
            </a:pPr>
            <a:r>
              <a:rPr lang="en-US" sz="1500" dirty="0"/>
              <a:t>		server=https://us20.api.mailchimp.com/3.0</a:t>
            </a:r>
            <a:endParaRPr lang="en-US" sz="2400" dirty="0"/>
          </a:p>
          <a:p>
            <a:pPr marL="514350" indent="-514350">
              <a:buFont typeface="+mj-lt"/>
              <a:buAutoNum type="arabicPeriod" startAt="6"/>
            </a:pPr>
            <a:r>
              <a:rPr lang="en-US" sz="2800" dirty="0"/>
              <a:t>Create List Member</a:t>
            </a:r>
          </a:p>
          <a:p>
            <a:pPr marL="400050" lvl="1" indent="0">
              <a:buNone/>
            </a:pPr>
            <a:r>
              <a:rPr lang="en-US" sz="1500" dirty="0"/>
              <a:t>		</a:t>
            </a:r>
            <a:r>
              <a:rPr lang="en-US" sz="1500" dirty="0" err="1"/>
              <a:t>list_id</a:t>
            </a:r>
            <a:r>
              <a:rPr lang="en-US" sz="1500" dirty="0"/>
              <a:t>=9687af6d05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C5C754-C347-47C9-A3FE-E9AE2CE90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854" y="4285525"/>
            <a:ext cx="1828800" cy="128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121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F6554-CEC9-441A-84F9-F95B37268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Melissa and COZYROC - </a:t>
            </a:r>
            <a:br>
              <a:rPr lang="en-US" dirty="0"/>
            </a:br>
            <a:r>
              <a:rPr lang="en-US" dirty="0"/>
              <a:t>COZYROC: Recorded Demo </a:t>
            </a:r>
            <a:r>
              <a:rPr lang="en-US" sz="2200" dirty="0"/>
              <a:t>(made by Camtasia)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70670B-38A7-4B96-973C-EE57CF5A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3F488-7944-45DC-9959-454A6BF5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65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6" name="SSIS-Demo-part3">
            <a:hlinkClick r:id="" action="ppaction://media"/>
            <a:extLst>
              <a:ext uri="{FF2B5EF4-FFF2-40B4-BE49-F238E27FC236}">
                <a16:creationId xmlns:a16="http://schemas.microsoft.com/office/drawing/2014/main" id="{7B472586-C0E0-461C-AED3-3FCBD489124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8922" y="1545021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37506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third-party components</a:t>
            </a:r>
            <a:br>
              <a:rPr lang="en-US" dirty="0"/>
            </a:br>
            <a:r>
              <a:rPr lang="en-US" dirty="0"/>
              <a:t>COZYROC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7331C8-4F8D-404C-83CC-91C9FA527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/>
              <a:t>How to get started?</a:t>
            </a:r>
          </a:p>
          <a:p>
            <a:r>
              <a:rPr lang="en-US" dirty="0"/>
              <a:t>Use case</a:t>
            </a:r>
          </a:p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5608748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9E88-A670-41AD-8B26-94101450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third-party components</a:t>
            </a:r>
            <a:br>
              <a:rPr lang="en-US" dirty="0"/>
            </a:br>
            <a:r>
              <a:rPr lang="en-US" dirty="0"/>
              <a:t>Melissa and COZYROC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69F0B0-7E40-42B6-8499-54508F8D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7E2E6-2F77-41E7-9D25-0C7E9100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67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12DAE6-0E91-42B9-85CD-A1574C64C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93" y="1846448"/>
            <a:ext cx="3223659" cy="1214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584988-BF1A-4BD0-B6E8-772E5670E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71550" y="2625975"/>
            <a:ext cx="1878179" cy="122629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E6FD48-56DA-4ECF-B99D-49E355BD5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1D85A3A5-53C3-4B9F-B227-0CA32E44C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63" y="4321965"/>
            <a:ext cx="3299686" cy="65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664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ETL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SSIS package</a:t>
            </a:r>
          </a:p>
          <a:p>
            <a:r>
              <a:rPr lang="en-US" sz="3600" strike="sngStrike" dirty="0"/>
              <a:t>What’s new in SSIS 2017</a:t>
            </a:r>
          </a:p>
          <a:p>
            <a:r>
              <a:rPr lang="en-US" sz="3600" strike="sngStrike" dirty="0"/>
              <a:t>SSIS third-party components</a:t>
            </a:r>
          </a:p>
          <a:p>
            <a:r>
              <a:rPr lang="en-US" sz="3200" dirty="0"/>
              <a:t>Test-drive Melissa and COZYROC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C47BE6-868C-4AD4-8328-C23C29DEE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17114" y="1587335"/>
            <a:ext cx="1878179" cy="12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285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Summary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2800" dirty="0"/>
              <a:t>At the end of this session, you should have learned:</a:t>
            </a:r>
          </a:p>
          <a:p>
            <a:pPr marL="514350" indent="-457200"/>
            <a:r>
              <a:rPr lang="en-US" sz="2800" dirty="0"/>
              <a:t>ETL</a:t>
            </a:r>
          </a:p>
          <a:p>
            <a:pPr marL="514350" indent="-457200"/>
            <a:r>
              <a:rPr lang="en-US" sz="2800" dirty="0"/>
              <a:t>SSIS</a:t>
            </a:r>
          </a:p>
          <a:p>
            <a:pPr marL="514350" indent="-457200"/>
            <a:r>
              <a:rPr lang="en-US" sz="2800" dirty="0"/>
              <a:t>Create SSIS package</a:t>
            </a:r>
          </a:p>
          <a:p>
            <a:pPr marL="514350" indent="-457200"/>
            <a:r>
              <a:rPr lang="en-US" sz="2800" dirty="0"/>
              <a:t>SSIS 2017</a:t>
            </a:r>
          </a:p>
          <a:p>
            <a:pPr marL="514350" indent="-457200"/>
            <a:r>
              <a:rPr lang="en-US" sz="2800" dirty="0"/>
              <a:t>Third-party components</a:t>
            </a:r>
          </a:p>
          <a:p>
            <a:pPr marL="514350" indent="-457200"/>
            <a:r>
              <a:rPr lang="en-US" sz="2800" dirty="0"/>
              <a:t>Melissa and COZYROC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67409" y="6282995"/>
            <a:ext cx="5261678" cy="369033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0275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Questions?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				</a:t>
            </a:r>
          </a:p>
          <a:p>
            <a:pPr marL="400050" lvl="1" indent="0">
              <a:buNone/>
            </a:pPr>
            <a:r>
              <a:rPr lang="en-US" dirty="0"/>
              <a:t>		</a:t>
            </a:r>
          </a:p>
          <a:p>
            <a:pPr marL="800100" lvl="2" indent="0">
              <a:buNone/>
            </a:pPr>
            <a:r>
              <a:rPr lang="en-US" dirty="0"/>
              <a:t>						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/>
              <a:t>Don’t know where to start? Just Bing/Google it!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Thank you!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70</a:t>
            </a:fld>
            <a:r>
              <a:rPr lang="en-US" dirty="0"/>
              <a:t>  |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70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85182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93EDA96C-5618-44DD-A9CF-3746F0BF0AD4}"/>
              </a:ext>
            </a:extLst>
          </p:cNvPr>
          <p:cNvGraphicFramePr>
            <a:graphicFrameLocks noGrp="1"/>
          </p:cNvGraphicFramePr>
          <p:nvPr/>
        </p:nvGraphicFramePr>
        <p:xfrm>
          <a:off x="755939" y="1626076"/>
          <a:ext cx="6096000" cy="2647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342">
                  <a:extLst>
                    <a:ext uri="{9D8B030D-6E8A-4147-A177-3AD203B41FA5}">
                      <a16:colId xmlns:a16="http://schemas.microsoft.com/office/drawing/2014/main" val="3076144088"/>
                    </a:ext>
                  </a:extLst>
                </a:gridCol>
                <a:gridCol w="4999658">
                  <a:extLst>
                    <a:ext uri="{9D8B030D-6E8A-4147-A177-3AD203B41FA5}">
                      <a16:colId xmlns:a16="http://schemas.microsoft.com/office/drawing/2014/main" val="1093644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024143"/>
                  </a:ext>
                </a:extLst>
              </a:tr>
              <a:tr h="5537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tx2"/>
                          </a:solidFill>
                          <a:hlinkClick r:id="rId3"/>
                        </a:rPr>
                        <a:t>https://www.datasteve.com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36778"/>
                  </a:ext>
                </a:extLst>
              </a:tr>
              <a:tr h="5534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</a:t>
                      </a:r>
                      <a:r>
                        <a:rPr lang="en-US" dirty="0" err="1"/>
                        <a:t>SteveRezhener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246541"/>
                  </a:ext>
                </a:extLst>
              </a:tr>
              <a:tr h="52939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4"/>
                        </a:rPr>
                        <a:t>https://www.linkedin.com/in/steverezhener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70523"/>
                  </a:ext>
                </a:extLst>
              </a:tr>
              <a:tr h="4907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steve.rezhener@hotmail.com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93642"/>
                  </a:ext>
                </a:extLst>
              </a:tr>
            </a:tbl>
          </a:graphicData>
        </a:graphic>
      </p:graphicFrame>
      <p:pic>
        <p:nvPicPr>
          <p:cNvPr id="17" name="Picture 16" descr="A picture containing object&#10;&#10;Description automatically generated">
            <a:extLst>
              <a:ext uri="{FF2B5EF4-FFF2-40B4-BE49-F238E27FC236}">
                <a16:creationId xmlns:a16="http://schemas.microsoft.com/office/drawing/2014/main" id="{58EC9B89-E338-4345-B808-B906AD3826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17153" y="2023568"/>
            <a:ext cx="494721" cy="4947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3486AF-33BA-4977-BCF1-F016819EEC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742" y="3122184"/>
            <a:ext cx="494720" cy="494720"/>
          </a:xfrm>
          <a:prstGeom prst="rect">
            <a:avLst/>
          </a:prstGeom>
        </p:spPr>
      </p:pic>
      <p:pic>
        <p:nvPicPr>
          <p:cNvPr id="3" name="Picture 2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52E51D0-038A-476C-9C8C-A37F9E42F9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4134" y="3656736"/>
            <a:ext cx="506328" cy="527425"/>
          </a:xfrm>
          <a:prstGeom prst="rect">
            <a:avLst/>
          </a:prstGeom>
        </p:spPr>
      </p:pic>
      <p:pic>
        <p:nvPicPr>
          <p:cNvPr id="21" name="Picture 20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D87112E3-2589-49C1-983A-1F8BE0E55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4893" y="2585814"/>
            <a:ext cx="503771" cy="49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2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74947"/>
      </a:dk2>
      <a:lt2>
        <a:srgbClr val="EEECE1"/>
      </a:lt2>
      <a:accent1>
        <a:srgbClr val="163764"/>
      </a:accent1>
      <a:accent2>
        <a:srgbClr val="75982F"/>
      </a:accent2>
      <a:accent3>
        <a:srgbClr val="16223C"/>
      </a:accent3>
      <a:accent4>
        <a:srgbClr val="B18126"/>
      </a:accent4>
      <a:accent5>
        <a:srgbClr val="00517C"/>
      </a:accent5>
      <a:accent6>
        <a:srgbClr val="F79646"/>
      </a:accent6>
      <a:hlink>
        <a:srgbClr val="75982F"/>
      </a:hlink>
      <a:folHlink>
        <a:srgbClr val="7598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2587</Words>
  <Application>Microsoft Office PowerPoint</Application>
  <PresentationFormat>On-screen Show (4:3)</PresentationFormat>
  <Paragraphs>799</Paragraphs>
  <Slides>70</Slides>
  <Notes>50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Arial</vt:lpstr>
      <vt:lpstr>Calibri</vt:lpstr>
      <vt:lpstr>Wingdings</vt:lpstr>
      <vt:lpstr>Office Theme</vt:lpstr>
      <vt:lpstr>Let’s Get Started!</vt:lpstr>
      <vt:lpstr>Background</vt:lpstr>
      <vt:lpstr>Please Support Our Sponsors</vt:lpstr>
      <vt:lpstr>PowerPoint Presentation</vt:lpstr>
      <vt:lpstr>PowerPoint Presentation</vt:lpstr>
      <vt:lpstr>Introduction to SSIS and third-party components</vt:lpstr>
      <vt:lpstr>Agenda</vt:lpstr>
      <vt:lpstr>Introduction to ETL</vt:lpstr>
      <vt:lpstr>Introduction to ETL – Basics</vt:lpstr>
      <vt:lpstr>ETL</vt:lpstr>
      <vt:lpstr>ETL – Example</vt:lpstr>
      <vt:lpstr>Introduction to ETL</vt:lpstr>
      <vt:lpstr>Introduction to ETL – ETL vs. ELT</vt:lpstr>
      <vt:lpstr>Introduction to ELT - ETL vs. ELT (cont.)</vt:lpstr>
      <vt:lpstr>Introduction to ETL</vt:lpstr>
      <vt:lpstr>Introduction to ETL – Software landscape</vt:lpstr>
      <vt:lpstr>Introduction to ETL – Software landscape (cont.)</vt:lpstr>
      <vt:lpstr>Introduction to ETL</vt:lpstr>
      <vt:lpstr>Agenda (progress)</vt:lpstr>
      <vt:lpstr>Introduction to SSIS</vt:lpstr>
      <vt:lpstr>Introduction to SSIS - What is SSIS?</vt:lpstr>
      <vt:lpstr>Introduction to SSIS - What is SSIS?</vt:lpstr>
      <vt:lpstr>Introduction to SSIS (progress)</vt:lpstr>
      <vt:lpstr>Introduction to SSIS - advantages</vt:lpstr>
      <vt:lpstr>Introduction to SSIS (progress)</vt:lpstr>
      <vt:lpstr>Introduction to SSIS - examples</vt:lpstr>
      <vt:lpstr>Introduction to SSIS (progress)</vt:lpstr>
      <vt:lpstr>Introduction to SSIS - architecture</vt:lpstr>
      <vt:lpstr>Introduction to SSIS – architecture (cont.)</vt:lpstr>
      <vt:lpstr>Introduction to SSIS (progress)</vt:lpstr>
      <vt:lpstr>Introduction to SSIS – Tools</vt:lpstr>
      <vt:lpstr>Introduction to SSIS – Tools (cont.)</vt:lpstr>
      <vt:lpstr>Introduction to SSIS – Tools (cont.)</vt:lpstr>
      <vt:lpstr>Introduction to SSIS – Tools (cont.)</vt:lpstr>
      <vt:lpstr>Introduction to SSIS (progress)</vt:lpstr>
      <vt:lpstr>Introduction to SSIS – Concepts</vt:lpstr>
      <vt:lpstr>Introduction to SSIS (progress)</vt:lpstr>
      <vt:lpstr>Introduction to SSIS - SSIS vs. T-SQL &amp; .NET? </vt:lpstr>
      <vt:lpstr>Introduction to SSIS (progress)</vt:lpstr>
      <vt:lpstr>Agenda (progress)</vt:lpstr>
      <vt:lpstr>Imaginary Task</vt:lpstr>
      <vt:lpstr>Imaginary Task data flow</vt:lpstr>
      <vt:lpstr>Create a simple SSIS package: Use case</vt:lpstr>
      <vt:lpstr>Create a simple SSIS package:  Recorded Demo (made by Camtasia)</vt:lpstr>
      <vt:lpstr>Agenda (progress)</vt:lpstr>
      <vt:lpstr>What’s new in SSIS 2017?</vt:lpstr>
      <vt:lpstr>What’s new in SSIS 2017  Deprecated features</vt:lpstr>
      <vt:lpstr>What’s new in SSIS 2017 -  New Features</vt:lpstr>
      <vt:lpstr>What’s new in SSIS 2017 -  Still Missing Features</vt:lpstr>
      <vt:lpstr>Agenda (progress)</vt:lpstr>
      <vt:lpstr>SSIS third-party components -  Vendors Review</vt:lpstr>
      <vt:lpstr>Agenda (progress)</vt:lpstr>
      <vt:lpstr>Test-drive Melissa and COZYROC</vt:lpstr>
      <vt:lpstr>Test-drive Melissa and COZYROC </vt:lpstr>
      <vt:lpstr>Test-drive Melissa and COZYROC</vt:lpstr>
      <vt:lpstr>Test-drive Melissa and COZYROC -  Melissa</vt:lpstr>
      <vt:lpstr>Test-drive Melissa and COZYROC -  Melissa: Overview</vt:lpstr>
      <vt:lpstr>Test-drive Melissa and COZYROC -  Melissa: How to get started</vt:lpstr>
      <vt:lpstr>Test-drive Melissa and COZYROC -  Melissa: Use case</vt:lpstr>
      <vt:lpstr>Test-drive Melissa and COZYROC -  Melissa: Recorded Demo (made by Camtasia)</vt:lpstr>
      <vt:lpstr>Test-drive Melissa and COZYROC</vt:lpstr>
      <vt:lpstr>Test-drive Melissa and COZYROC -  COZYROC: Overview</vt:lpstr>
      <vt:lpstr>Test-drive Melissa and COZYROC -  COZYROC: How to get started</vt:lpstr>
      <vt:lpstr>Test-drive Melissa and COZYROC -  COZYROC: Use case</vt:lpstr>
      <vt:lpstr>Test-drive Melissa and COZYROC -  COZYROC: Recorded Demo (made by Camtasia)</vt:lpstr>
      <vt:lpstr>Test-drive third-party components COZYROC</vt:lpstr>
      <vt:lpstr>Test-drive third-party components Melissa and COZYROC</vt:lpstr>
      <vt:lpstr>Agenda (progress)</vt:lpstr>
      <vt:lpstr>Summary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2018-09-30T02:45:33Z</dcterms:created>
  <dcterms:modified xsi:type="dcterms:W3CDTF">2019-10-02T05:41:13Z</dcterms:modified>
</cp:coreProperties>
</file>